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75" r:id="rId5"/>
    <p:sldId id="1745" r:id="rId6"/>
    <p:sldId id="1717" r:id="rId7"/>
    <p:sldId id="1721" r:id="rId8"/>
    <p:sldId id="1746" r:id="rId9"/>
    <p:sldId id="1747" r:id="rId10"/>
    <p:sldId id="1749" r:id="rId11"/>
    <p:sldId id="1750" r:id="rId12"/>
    <p:sldId id="1751" r:id="rId13"/>
    <p:sldId id="1752" r:id="rId14"/>
    <p:sldId id="1753" r:id="rId15"/>
    <p:sldId id="1754" r:id="rId16"/>
    <p:sldId id="1755" r:id="rId17"/>
    <p:sldId id="1756" r:id="rId18"/>
    <p:sldId id="1757" r:id="rId19"/>
    <p:sldId id="1758" r:id="rId20"/>
    <p:sldId id="1759" r:id="rId21"/>
    <p:sldId id="1760" r:id="rId22"/>
    <p:sldId id="1761" r:id="rId23"/>
    <p:sldId id="1762" r:id="rId24"/>
    <p:sldId id="1763" r:id="rId25"/>
    <p:sldId id="1764" r:id="rId26"/>
    <p:sldId id="1765" r:id="rId27"/>
    <p:sldId id="1766" r:id="rId28"/>
    <p:sldId id="1767" r:id="rId29"/>
    <p:sldId id="1768" r:id="rId30"/>
    <p:sldId id="1769" r:id="rId31"/>
    <p:sldId id="1808" r:id="rId32"/>
    <p:sldId id="1770" r:id="rId33"/>
    <p:sldId id="1772" r:id="rId34"/>
    <p:sldId id="1773" r:id="rId35"/>
    <p:sldId id="1771" r:id="rId36"/>
    <p:sldId id="1774" r:id="rId37"/>
    <p:sldId id="1775" r:id="rId38"/>
    <p:sldId id="1776" r:id="rId39"/>
    <p:sldId id="1786" r:id="rId40"/>
    <p:sldId id="1777" r:id="rId41"/>
    <p:sldId id="1778" r:id="rId42"/>
    <p:sldId id="1779" r:id="rId43"/>
    <p:sldId id="1780" r:id="rId44"/>
    <p:sldId id="1782" r:id="rId45"/>
    <p:sldId id="1781" r:id="rId46"/>
    <p:sldId id="1785" r:id="rId47"/>
    <p:sldId id="1783" r:id="rId48"/>
    <p:sldId id="1784" r:id="rId49"/>
    <p:sldId id="1787" r:id="rId50"/>
    <p:sldId id="1788" r:id="rId51"/>
    <p:sldId id="1789" r:id="rId52"/>
    <p:sldId id="1790" r:id="rId53"/>
    <p:sldId id="1791" r:id="rId54"/>
    <p:sldId id="1792" r:id="rId55"/>
    <p:sldId id="1793" r:id="rId56"/>
    <p:sldId id="1794" r:id="rId57"/>
    <p:sldId id="1795" r:id="rId58"/>
    <p:sldId id="1796" r:id="rId59"/>
    <p:sldId id="1807" r:id="rId60"/>
    <p:sldId id="267" r:id="rId6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388"/>
    <a:srgbClr val="B6E7FF"/>
    <a:srgbClr val="C5C5C5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14"/>
  </p:normalViewPr>
  <p:slideViewPr>
    <p:cSldViewPr>
      <p:cViewPr>
        <p:scale>
          <a:sx n="100" d="100"/>
          <a:sy n="100" d="100"/>
        </p:scale>
        <p:origin x="48" y="-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07/06/65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2184" y="6237312"/>
            <a:ext cx="3999153" cy="2738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2000" b="1" baseline="0">
                <a:solidFill>
                  <a:srgbClr val="002060"/>
                </a:solidFill>
                <a:effectLst/>
                <a:latin typeface="+mj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320469" y="6583200"/>
            <a:ext cx="1430867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1" baseline="0">
                <a:solidFill>
                  <a:srgbClr val="002060"/>
                </a:solidFill>
                <a:effectLst/>
                <a:latin typeface="+mn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447" y="6657342"/>
            <a:ext cx="5120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baseline="0" dirty="0">
                <a:solidFill>
                  <a:srgbClr val="002060"/>
                </a:solidFill>
              </a:rPr>
              <a:t>Copyright© 2019 by PTT Digital  Solutions Company Limited. All rights reserved</a:t>
            </a:r>
            <a:r>
              <a:rPr lang="en-US" sz="700" spc="50" baseline="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1181" y="6381328"/>
            <a:ext cx="388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181" y="5013183"/>
            <a:ext cx="11937483" cy="55267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002060"/>
                </a:solidFill>
                <a:effectLst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980728"/>
            <a:ext cx="11120967" cy="51125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00256" y="980728"/>
            <a:ext cx="3319278" cy="518457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527386" y="980728"/>
            <a:ext cx="7728854" cy="51845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256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5244088"/>
            <a:ext cx="11120967" cy="993224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875845" y="908720"/>
            <a:ext cx="7540636" cy="4104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19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-3705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6/7/2022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  <p:sldLayoutId id="2147483668" r:id="rId4"/>
    <p:sldLayoutId id="2147483666" r:id="rId5"/>
    <p:sldLayoutId id="2147483669" r:id="rId6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52184" y="6093296"/>
            <a:ext cx="3999153" cy="273873"/>
          </a:xfrm>
        </p:spPr>
        <p:txBody>
          <a:bodyPr/>
          <a:lstStyle/>
          <a:p>
            <a:r>
              <a:rPr lang="en-US" dirty="0"/>
              <a:t>PTT Digital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984433" y="6439184"/>
            <a:ext cx="1766904" cy="273872"/>
          </a:xfrm>
        </p:spPr>
        <p:txBody>
          <a:bodyPr/>
          <a:lstStyle/>
          <a:p>
            <a:r>
              <a:rPr lang="en-US" dirty="0"/>
              <a:t>14 Jan 2021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179717" y="5612633"/>
            <a:ext cx="11937483" cy="552671"/>
          </a:xfrm>
        </p:spPr>
        <p:txBody>
          <a:bodyPr/>
          <a:lstStyle/>
          <a:p>
            <a:pPr algn="r"/>
            <a:r>
              <a:rPr lang="en-US" sz="2400" dirty="0"/>
              <a:t>GSP Digital Allocation: Requirement Specification for PTTPLC</a:t>
            </a:r>
          </a:p>
        </p:txBody>
      </p:sp>
    </p:spTree>
    <p:extLst>
      <p:ext uri="{BB962C8B-B14F-4D97-AF65-F5344CB8AC3E}">
        <p14:creationId xmlns:p14="http://schemas.microsoft.com/office/powerpoint/2010/main" val="8377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191618-C9A7-4A85-AF97-4855A7EB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836712"/>
            <a:ext cx="7612275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7A49D2-D759-4727-822E-7E4A58FBD8FE}"/>
              </a:ext>
            </a:extLst>
          </p:cNvPr>
          <p:cNvSpPr txBox="1"/>
          <p:nvPr/>
        </p:nvSpPr>
        <p:spPr>
          <a:xfrm>
            <a:off x="8184232" y="836712"/>
            <a:ext cx="39134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ข้อมูลที่แสดงในส่วน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CO2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Hight CO2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จะมาจากข้อมูล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Volume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ของหน้าจอ 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ที่เป็นของลูกค้า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โดยมีรายละเอียดเพิ่มเติม ดังนี้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6.1 ) 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จะเป็นส่วนแสดงจำนวนวันในเดือนนั้นๆ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ไม่ต้องแสดง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6.2 ) 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Estimate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ของเดือนปัจจุบัน (หรือเดือนที่ค้นหามา) กรณีข้ามเดือนค่า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จะเป็นค่าที่มีการ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Forcaste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ไว้ในเดือนก่อนหน้า กรณีในเดือนเดียวกัน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Estimate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ก่อนหน้า และ ค่า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Estimate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จะเป็นค่าที่ได้จาก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Daily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ของเดือนปัจจุบันซึ่งอาจมีการปรับเปลี่ยนตาม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Actual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ที่มีการเกิดขึ้นจริงและมีการเปลี่ยนแปลงไป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6.3 )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= Low CO2 + High CO2 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6.4 ) Ton/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Hr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= Total /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จำนวนวันของเดือนนั้น / จำนวนชั่วโมงต่อวัน 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197264-9D2A-4709-A887-00B785581E9C}"/>
              </a:ext>
            </a:extLst>
          </p:cNvPr>
          <p:cNvSpPr/>
          <p:nvPr/>
        </p:nvSpPr>
        <p:spPr>
          <a:xfrm>
            <a:off x="549239" y="2852936"/>
            <a:ext cx="720294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9E30DD-5DF9-44D1-BDDE-C87B7E9EAEAE}"/>
              </a:ext>
            </a:extLst>
          </p:cNvPr>
          <p:cNvSpPr/>
          <p:nvPr/>
        </p:nvSpPr>
        <p:spPr>
          <a:xfrm>
            <a:off x="7769737" y="2886061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5D9D6-B77F-4A51-8942-26E927D6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7" y="5151434"/>
            <a:ext cx="9624392" cy="606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8F0362-E72A-43A9-863F-155E68DFC6A1}"/>
              </a:ext>
            </a:extLst>
          </p:cNvPr>
          <p:cNvSpPr txBox="1"/>
          <p:nvPr/>
        </p:nvSpPr>
        <p:spPr>
          <a:xfrm>
            <a:off x="1127448" y="5862884"/>
            <a:ext cx="303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ตัวอย่างข้อมูล</a:t>
            </a:r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จากไฟล์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F5F11-F7C1-4A15-AEB9-69BD58569749}"/>
              </a:ext>
            </a:extLst>
          </p:cNvPr>
          <p:cNvSpPr/>
          <p:nvPr/>
        </p:nvSpPr>
        <p:spPr>
          <a:xfrm>
            <a:off x="1854260" y="2545743"/>
            <a:ext cx="5915477" cy="16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32F0A-149A-4AE6-91ED-EBC62909FDAF}"/>
              </a:ext>
            </a:extLst>
          </p:cNvPr>
          <p:cNvSpPr/>
          <p:nvPr/>
        </p:nvSpPr>
        <p:spPr>
          <a:xfrm>
            <a:off x="7786648" y="2492896"/>
            <a:ext cx="397584" cy="187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4A043D-0C76-4CAD-A62A-23AE48F2D1DC}"/>
              </a:ext>
            </a:extLst>
          </p:cNvPr>
          <p:cNvSpPr/>
          <p:nvPr/>
        </p:nvSpPr>
        <p:spPr>
          <a:xfrm>
            <a:off x="1127448" y="2545743"/>
            <a:ext cx="726812" cy="307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9265B2-B81E-422D-82A1-64BB00DEC693}"/>
              </a:ext>
            </a:extLst>
          </p:cNvPr>
          <p:cNvSpPr/>
          <p:nvPr/>
        </p:nvSpPr>
        <p:spPr>
          <a:xfrm>
            <a:off x="1213347" y="2361402"/>
            <a:ext cx="397584" cy="187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70A61-931F-4B10-8263-2CB3E19DAF13}"/>
              </a:ext>
            </a:extLst>
          </p:cNvPr>
          <p:cNvSpPr/>
          <p:nvPr/>
        </p:nvSpPr>
        <p:spPr>
          <a:xfrm>
            <a:off x="549239" y="3235759"/>
            <a:ext cx="7202945" cy="150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B0C7BD-54D1-43D3-A85F-FED9936AF0C9}"/>
              </a:ext>
            </a:extLst>
          </p:cNvPr>
          <p:cNvSpPr/>
          <p:nvPr/>
        </p:nvSpPr>
        <p:spPr>
          <a:xfrm>
            <a:off x="7752184" y="3222781"/>
            <a:ext cx="397584" cy="187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4CEE93-C484-4858-9797-EF837BA8028F}"/>
              </a:ext>
            </a:extLst>
          </p:cNvPr>
          <p:cNvSpPr/>
          <p:nvPr/>
        </p:nvSpPr>
        <p:spPr>
          <a:xfrm>
            <a:off x="540024" y="3415953"/>
            <a:ext cx="7202945" cy="150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6E42D1-0949-498F-B149-70D3F3D544D1}"/>
              </a:ext>
            </a:extLst>
          </p:cNvPr>
          <p:cNvSpPr/>
          <p:nvPr/>
        </p:nvSpPr>
        <p:spPr>
          <a:xfrm>
            <a:off x="7752184" y="3423848"/>
            <a:ext cx="397584" cy="187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6.4</a:t>
            </a:r>
          </a:p>
        </p:txBody>
      </p:sp>
    </p:spTree>
    <p:extLst>
      <p:ext uri="{BB962C8B-B14F-4D97-AF65-F5344CB8AC3E}">
        <p14:creationId xmlns:p14="http://schemas.microsoft.com/office/powerpoint/2010/main" val="389142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17D4C-B5B6-465F-86D3-EA2099D3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0" y="908720"/>
            <a:ext cx="10992544" cy="5377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81C0B0-22A5-4746-B799-ABE76A74FFD2}"/>
              </a:ext>
            </a:extLst>
          </p:cNvPr>
          <p:cNvSpPr/>
          <p:nvPr/>
        </p:nvSpPr>
        <p:spPr>
          <a:xfrm>
            <a:off x="623392" y="980728"/>
            <a:ext cx="1296144" cy="3600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D7708-2E98-4DB8-8F6F-B38255691E8D}"/>
              </a:ext>
            </a:extLst>
          </p:cNvPr>
          <p:cNvSpPr txBox="1"/>
          <p:nvPr/>
        </p:nvSpPr>
        <p:spPr>
          <a:xfrm>
            <a:off x="633607" y="1063769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Ethane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CE30E-C93F-4D38-8BB2-23C693A9DFA5}"/>
              </a:ext>
            </a:extLst>
          </p:cNvPr>
          <p:cNvSpPr/>
          <p:nvPr/>
        </p:nvSpPr>
        <p:spPr>
          <a:xfrm>
            <a:off x="633607" y="1484784"/>
            <a:ext cx="1285929" cy="1440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A05AE-318F-40E9-9968-6229D75DD754}"/>
              </a:ext>
            </a:extLst>
          </p:cNvPr>
          <p:cNvSpPr txBox="1"/>
          <p:nvPr/>
        </p:nvSpPr>
        <p:spPr>
          <a:xfrm>
            <a:off x="633607" y="1476436"/>
            <a:ext cx="3265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C2 Monthly     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C2 Daily Feb 22     C2 Daily Mar 22     C2 Daily Apr 22      C2 Daily May 22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A1DE2-AA3D-4DAA-89D6-1A3C757F1191}"/>
              </a:ext>
            </a:extLst>
          </p:cNvPr>
          <p:cNvSpPr/>
          <p:nvPr/>
        </p:nvSpPr>
        <p:spPr>
          <a:xfrm>
            <a:off x="1127448" y="1988840"/>
            <a:ext cx="792088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CF015-137C-42E1-80DA-6F304C115BE0}"/>
              </a:ext>
            </a:extLst>
          </p:cNvPr>
          <p:cNvSpPr/>
          <p:nvPr/>
        </p:nvSpPr>
        <p:spPr>
          <a:xfrm>
            <a:off x="10776520" y="1124744"/>
            <a:ext cx="415270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6E11-DEE2-4E18-9334-620274B4D6A7}"/>
              </a:ext>
            </a:extLst>
          </p:cNvPr>
          <p:cNvSpPr txBox="1"/>
          <p:nvPr/>
        </p:nvSpPr>
        <p:spPr>
          <a:xfrm>
            <a:off x="1127448" y="1943661"/>
            <a:ext cx="1260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Ethane Planning </a:t>
            </a:r>
            <a:r>
              <a:rPr lang="th-TH" sz="800" dirty="0">
                <a:solidFill>
                  <a:schemeClr val="bg1"/>
                </a:solidFill>
              </a:rPr>
              <a:t>เดือน </a:t>
            </a:r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E288-9009-4D61-9455-ADD5CEA1A1C1}"/>
              </a:ext>
            </a:extLst>
          </p:cNvPr>
          <p:cNvSpPr/>
          <p:nvPr/>
        </p:nvSpPr>
        <p:spPr>
          <a:xfrm>
            <a:off x="839416" y="2500215"/>
            <a:ext cx="10352374" cy="3831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1CCA5-5B83-4577-A832-F7C115A24D93}"/>
              </a:ext>
            </a:extLst>
          </p:cNvPr>
          <p:cNvSpPr/>
          <p:nvPr/>
        </p:nvSpPr>
        <p:spPr>
          <a:xfrm>
            <a:off x="831187" y="2559319"/>
            <a:ext cx="1664413" cy="405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F8EFA-A831-46F6-B1FC-BFB528DD4F72}"/>
              </a:ext>
            </a:extLst>
          </p:cNvPr>
          <p:cNvSpPr txBox="1"/>
          <p:nvPr/>
        </p:nvSpPr>
        <p:spPr>
          <a:xfrm>
            <a:off x="10682630" y="1087734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Export Excel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B425F-FD5E-46D2-BFCF-17E5C92294CB}"/>
              </a:ext>
            </a:extLst>
          </p:cNvPr>
          <p:cNvSpPr txBox="1"/>
          <p:nvPr/>
        </p:nvSpPr>
        <p:spPr>
          <a:xfrm>
            <a:off x="893351" y="2473966"/>
            <a:ext cx="1776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Ethane Planning C2</a:t>
            </a:r>
            <a:r>
              <a:rPr lang="th-TH" sz="800" dirty="0"/>
              <a:t> </a:t>
            </a:r>
            <a:r>
              <a:rPr lang="en-US" sz="800" dirty="0"/>
              <a:t>Daily Feb 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5047B-4393-484A-AA94-C630E7CD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32364"/>
            <a:ext cx="3536873" cy="35539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2DCF5D-F93A-4E1B-BA99-809307085F4B}"/>
              </a:ext>
            </a:extLst>
          </p:cNvPr>
          <p:cNvSpPr txBox="1"/>
          <p:nvPr/>
        </p:nvSpPr>
        <p:spPr>
          <a:xfrm>
            <a:off x="6584393" y="2784337"/>
            <a:ext cx="3913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Daily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จะเป็นข้อมูล รายวัน ของเดือนนั้นๆ โดยจะแสดง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font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สีเขียวสำหรับข้อมูลที่มีข้อมูล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Actual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เข้ามาแล้ว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โดยมีสูตรในการคำนวณตัวเลขของ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C2 Daily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ดังนี้  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2616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CF015-137C-42E1-80DA-6F304C115BE0}"/>
              </a:ext>
            </a:extLst>
          </p:cNvPr>
          <p:cNvSpPr/>
          <p:nvPr/>
        </p:nvSpPr>
        <p:spPr>
          <a:xfrm>
            <a:off x="10776520" y="1124744"/>
            <a:ext cx="415270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F8EFA-A831-46F6-B1FC-BFB528DD4F72}"/>
              </a:ext>
            </a:extLst>
          </p:cNvPr>
          <p:cNvSpPr txBox="1"/>
          <p:nvPr/>
        </p:nvSpPr>
        <p:spPr>
          <a:xfrm>
            <a:off x="10682630" y="1087734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Export Excel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DCF5D-F93A-4E1B-BA99-809307085F4B}"/>
              </a:ext>
            </a:extLst>
          </p:cNvPr>
          <p:cNvSpPr txBox="1"/>
          <p:nvPr/>
        </p:nvSpPr>
        <p:spPr>
          <a:xfrm>
            <a:off x="6672064" y="1628800"/>
            <a:ext cx="47973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สูตรในการคำนวณตัวเลขของ 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C2 Daily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เริ่มต้น 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SCG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Row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Allo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C2 Low CO2 to SCG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Ton/Day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Rayong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Daily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, Hight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จะรับแค่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เท่านั้น ที่เหลือจึงจะเป็นของ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สมมุติค่า ดังนี้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Low CO2 to SCG = 264.056305 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LOW CO2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1560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Low CO2 GC= LOW CO2 - SCG = 1560 -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264.056305 = 1296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GC=total - SCG = 4512 - 264.056305 = 4248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ยอดทั้งเดือน จะมีค่าเท่ากับ ข้อมูลใน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กรณีในอนาคตที่มีลูกค้าเจ้าอื่นๆเข้ามา ระบบต้องเอาค่า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Low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ของลูกค้ารายนั้นๆเข้ามารวมกัน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SCG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ในข้อ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3.1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และคำนวณต่อตามสูตร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ระบบไม่รองรับเคสนี้ เนื่องจากยากที่จะมีลูกค้ารายอื่น </a:t>
            </a:r>
            <a:endParaRPr lang="en-US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EEBA9-121C-44E8-BE9B-C1DCE413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1" y="473256"/>
            <a:ext cx="7261590" cy="967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4171D8-9731-4719-A29F-8DB76780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8" y="1745552"/>
            <a:ext cx="5480309" cy="246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E40A484-F0E5-43DA-92CC-8674F24B7B43}"/>
              </a:ext>
            </a:extLst>
          </p:cNvPr>
          <p:cNvSpPr/>
          <p:nvPr/>
        </p:nvSpPr>
        <p:spPr>
          <a:xfrm>
            <a:off x="47328" y="1239041"/>
            <a:ext cx="8252476" cy="23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374402-4404-4B12-89AB-923A1595BB7B}"/>
              </a:ext>
            </a:extLst>
          </p:cNvPr>
          <p:cNvSpPr/>
          <p:nvPr/>
        </p:nvSpPr>
        <p:spPr>
          <a:xfrm>
            <a:off x="4293249" y="2751894"/>
            <a:ext cx="1008112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0BF938-89BB-48F2-A340-2EA188FC06C7}"/>
              </a:ext>
              <a:ext uri="{147F2762-F138-4A5C-976F-8EAC2B608ADB}">
                <a16:predDERef xmlns:a16="http://schemas.microsoft.com/office/drawing/2014/main" pred="{72F2F416-9CD2-41F5-9719-ED939793A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49" t="31964"/>
          <a:stretch/>
        </p:blipFill>
        <p:spPr>
          <a:xfrm>
            <a:off x="141118" y="4365104"/>
            <a:ext cx="4032448" cy="239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39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F44F1-5AB9-4E4E-8776-E590270949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6CBCE-F9B0-4D74-922F-686B9BD758D7}"/>
              </a:ext>
            </a:extLst>
          </p:cNvPr>
          <p:cNvSpPr txBox="1"/>
          <p:nvPr/>
        </p:nvSpPr>
        <p:spPr>
          <a:xfrm>
            <a:off x="2562952" y="2204864"/>
            <a:ext cx="64972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 </a:t>
            </a:r>
            <a:r>
              <a:rPr lang="en-US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LPG Plan Rolling 12 Months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 ของ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C3LPG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ในส่วน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Demand, Supply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1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B77A7-DB0E-42A3-ACE7-158EBDCDFD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7493-B8D4-475F-87BF-26D7ACA91E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LPG Plan Rolling 12 Months</a:t>
            </a:r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Sheet : demand supply balance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B48ED-FDD9-493F-B26D-35BE7DB6B018}"/>
              </a:ext>
            </a:extLst>
          </p:cNvPr>
          <p:cNvSpPr txBox="1"/>
          <p:nvPr/>
        </p:nvSpPr>
        <p:spPr>
          <a:xfrm>
            <a:off x="620247" y="2972407"/>
            <a:ext cx="5331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ตัวอย่างข้อมูลของรายงาน อ้างอิงจากไฟล์ </a:t>
            </a:r>
            <a:r>
              <a:rPr lang="en-US" sz="2000" b="0" i="0" kern="1200" dirty="0" err="1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lpg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plan rolling 12 month_Dec2021_Nov2022_22Nov2021_D&amp;S.xlsx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1DF80F-B175-4887-9EB0-01C5E7F161C1}"/>
              </a:ext>
            </a:extLst>
          </p:cNvPr>
          <p:cNvGrpSpPr/>
          <p:nvPr/>
        </p:nvGrpSpPr>
        <p:grpSpPr>
          <a:xfrm>
            <a:off x="7290803" y="0"/>
            <a:ext cx="2880320" cy="6768752"/>
            <a:chOff x="3215680" y="-387424"/>
            <a:chExt cx="7051854" cy="1238771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6907F0-8FA3-4ACE-BFD5-08E202F1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680" y="-387424"/>
              <a:ext cx="7041200" cy="35403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F04789-A969-4ADB-B843-C99D2119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98" y="3152971"/>
              <a:ext cx="7023782" cy="31782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2EE6A5-EEBB-4D79-8B60-490856B4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3098" y="6309320"/>
              <a:ext cx="7000899" cy="33141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6CF287-21C6-484E-89AF-D547904F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6335" y="9267713"/>
              <a:ext cx="7041199" cy="27325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48C980-87C1-4D09-829C-33B477B08857}"/>
              </a:ext>
            </a:extLst>
          </p:cNvPr>
          <p:cNvGrpSpPr/>
          <p:nvPr/>
        </p:nvGrpSpPr>
        <p:grpSpPr>
          <a:xfrm>
            <a:off x="7005435" y="19434"/>
            <a:ext cx="4563522" cy="6819131"/>
            <a:chOff x="8978497" y="0"/>
            <a:chExt cx="2875968" cy="46745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935C93-1592-422F-8FA6-948F310C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8497" y="0"/>
              <a:ext cx="2875968" cy="16331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8CBD51-0B65-41B7-A8FC-585F2B89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83509" y="1633369"/>
              <a:ext cx="2870956" cy="14931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A6B29-C40F-4FA4-976A-8D06B819A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83508" y="3109692"/>
              <a:ext cx="2868853" cy="1564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19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B77A7-DB0E-42A3-ACE7-158EBDCDFD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7493-B8D4-475F-87BF-26D7ACA91E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LPG Plan Rolling 12 Months</a:t>
            </a:r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Sheet : </a:t>
            </a:r>
            <a:r>
              <a:rPr lang="en-US" dirty="0" err="1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seperate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B48ED-FDD9-493F-B26D-35BE7DB6B018}"/>
              </a:ext>
            </a:extLst>
          </p:cNvPr>
          <p:cNvSpPr txBox="1"/>
          <p:nvPr/>
        </p:nvSpPr>
        <p:spPr>
          <a:xfrm>
            <a:off x="9048328" y="2564904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ตัวอย่างข้อมูลของรายงาน อ้างอิงจากไฟล์ </a:t>
            </a:r>
            <a:r>
              <a:rPr lang="en-US" sz="2000" b="0" i="0" kern="1200" dirty="0" err="1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lpg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plan rolling 12 month_Dec2021_Nov2022_22Nov2021_D&amp;S : </a:t>
            </a:r>
            <a:r>
              <a:rPr lang="en-US" sz="2000" kern="1200" dirty="0" err="1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seperate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EDBDA-08E8-4010-93C4-7B08B201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836713"/>
            <a:ext cx="8856984" cy="46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17D4C-B5B6-465F-86D3-EA2099D3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0" y="908720"/>
            <a:ext cx="10992544" cy="5377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81C0B0-22A5-4746-B799-ABE76A74FFD2}"/>
              </a:ext>
            </a:extLst>
          </p:cNvPr>
          <p:cNvSpPr/>
          <p:nvPr/>
        </p:nvSpPr>
        <p:spPr>
          <a:xfrm>
            <a:off x="623392" y="980728"/>
            <a:ext cx="1296144" cy="3600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D7708-2E98-4DB8-8F6F-B38255691E8D}"/>
              </a:ext>
            </a:extLst>
          </p:cNvPr>
          <p:cNvSpPr txBox="1"/>
          <p:nvPr/>
        </p:nvSpPr>
        <p:spPr>
          <a:xfrm>
            <a:off x="633607" y="1063769"/>
            <a:ext cx="1286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LPG Plan Rolling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CE30E-C93F-4D38-8BB2-23C693A9DFA5}"/>
              </a:ext>
            </a:extLst>
          </p:cNvPr>
          <p:cNvSpPr/>
          <p:nvPr/>
        </p:nvSpPr>
        <p:spPr>
          <a:xfrm>
            <a:off x="633607" y="1484784"/>
            <a:ext cx="1285929" cy="1440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A05AE-318F-40E9-9968-6229D75DD754}"/>
              </a:ext>
            </a:extLst>
          </p:cNvPr>
          <p:cNvSpPr txBox="1"/>
          <p:nvPr/>
        </p:nvSpPr>
        <p:spPr>
          <a:xfrm>
            <a:off x="633607" y="1476436"/>
            <a:ext cx="14750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Demand Supply Balance      </a:t>
            </a:r>
            <a:r>
              <a:rPr lang="en-US" sz="600" dirty="0" err="1">
                <a:solidFill>
                  <a:schemeClr val="bg1">
                    <a:lumMod val="65000"/>
                  </a:schemeClr>
                </a:solidFill>
              </a:rPr>
              <a:t>Seperate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A1DE2-AA3D-4DAA-89D6-1A3C757F1191}"/>
              </a:ext>
            </a:extLst>
          </p:cNvPr>
          <p:cNvSpPr/>
          <p:nvPr/>
        </p:nvSpPr>
        <p:spPr>
          <a:xfrm>
            <a:off x="1127448" y="1988840"/>
            <a:ext cx="792088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CF015-137C-42E1-80DA-6F304C115BE0}"/>
              </a:ext>
            </a:extLst>
          </p:cNvPr>
          <p:cNvSpPr/>
          <p:nvPr/>
        </p:nvSpPr>
        <p:spPr>
          <a:xfrm>
            <a:off x="10776520" y="1124744"/>
            <a:ext cx="415270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6E11-DEE2-4E18-9334-620274B4D6A7}"/>
              </a:ext>
            </a:extLst>
          </p:cNvPr>
          <p:cNvSpPr txBox="1"/>
          <p:nvPr/>
        </p:nvSpPr>
        <p:spPr>
          <a:xfrm>
            <a:off x="1127448" y="1943661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LPG  Plan Rolling </a:t>
            </a:r>
            <a:r>
              <a:rPr lang="th-TH" sz="800" dirty="0">
                <a:solidFill>
                  <a:schemeClr val="bg1"/>
                </a:solidFill>
              </a:rPr>
              <a:t>เดือน </a:t>
            </a:r>
            <a:r>
              <a:rPr lang="en-US" sz="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E288-9009-4D61-9455-ADD5CEA1A1C1}"/>
              </a:ext>
            </a:extLst>
          </p:cNvPr>
          <p:cNvSpPr/>
          <p:nvPr/>
        </p:nvSpPr>
        <p:spPr>
          <a:xfrm>
            <a:off x="839416" y="3284984"/>
            <a:ext cx="10352374" cy="3046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1CCA5-5B83-4577-A832-F7C115A24D93}"/>
              </a:ext>
            </a:extLst>
          </p:cNvPr>
          <p:cNvSpPr/>
          <p:nvPr/>
        </p:nvSpPr>
        <p:spPr>
          <a:xfrm>
            <a:off x="831187" y="2559319"/>
            <a:ext cx="1664413" cy="405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F8EFA-A831-46F6-B1FC-BFB528DD4F72}"/>
              </a:ext>
            </a:extLst>
          </p:cNvPr>
          <p:cNvSpPr txBox="1"/>
          <p:nvPr/>
        </p:nvSpPr>
        <p:spPr>
          <a:xfrm>
            <a:off x="10682630" y="1087734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Export Excel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B425F-FD5E-46D2-BFCF-17E5C92294CB}"/>
              </a:ext>
            </a:extLst>
          </p:cNvPr>
          <p:cNvSpPr txBox="1"/>
          <p:nvPr/>
        </p:nvSpPr>
        <p:spPr>
          <a:xfrm>
            <a:off x="893351" y="2473966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LPG Plan Rolling Demand Supply Balance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45C065-0438-4DD9-BB78-FFBF9EB0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4" y="2761984"/>
            <a:ext cx="10299615" cy="40546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5887A7-3348-48ED-950D-876FFB31A64F}"/>
              </a:ext>
            </a:extLst>
          </p:cNvPr>
          <p:cNvSpPr/>
          <p:nvPr/>
        </p:nvSpPr>
        <p:spPr>
          <a:xfrm>
            <a:off x="8328248" y="2043430"/>
            <a:ext cx="648072" cy="14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D3F5B-B5E7-4AD7-987F-296F2BA9CE13}"/>
              </a:ext>
            </a:extLst>
          </p:cNvPr>
          <p:cNvSpPr txBox="1"/>
          <p:nvPr/>
        </p:nvSpPr>
        <p:spPr>
          <a:xfrm>
            <a:off x="8273311" y="2007716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145388"/>
                </a:solidFill>
              </a:rPr>
              <a:t>Nov - 2021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E4B9A-B6FE-41DC-A77C-671C00EDDFFE}"/>
              </a:ext>
            </a:extLst>
          </p:cNvPr>
          <p:cNvSpPr txBox="1"/>
          <p:nvPr/>
        </p:nvSpPr>
        <p:spPr>
          <a:xfrm>
            <a:off x="6240016" y="518368"/>
            <a:ext cx="2910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ชื่อรายงานเป็น </a:t>
            </a:r>
            <a:r>
              <a:rPr lang="en-US" sz="1200" dirty="0"/>
              <a:t>C3/LPG Rolling 12 months</a:t>
            </a:r>
          </a:p>
        </p:txBody>
      </p:sp>
    </p:spTree>
    <p:extLst>
      <p:ext uri="{BB962C8B-B14F-4D97-AF65-F5344CB8AC3E}">
        <p14:creationId xmlns:p14="http://schemas.microsoft.com/office/powerpoint/2010/main" val="57641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369A-706F-43D2-885E-04151DAC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3" y="836712"/>
            <a:ext cx="7749830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DECBE-E4B4-4DC5-B8AE-2977139295CE}"/>
              </a:ext>
            </a:extLst>
          </p:cNvPr>
          <p:cNvSpPr txBox="1"/>
          <p:nvPr/>
        </p:nvSpPr>
        <p:spPr>
          <a:xfrm>
            <a:off x="8184232" y="836712"/>
            <a:ext cx="39134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การแสดงข้อมูล จะแสดงเป็น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tab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ข้อมูลทั้งหมด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Tab Sheet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ได้แก่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Supply Balance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Seperate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ข้อมูลเดือนปัจจุบัน โดยใช้ข้อมูลจาก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ล่าสุด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การค้นหา สามารถค้นหาได้จาก เดือนปี 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โดยการแสดงผลส่วน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มาในรูปแบบ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เหมือนการแสดงบนหน้าจอ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 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ข้อมูลทีคำนวณให้ตามหน้า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web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+mj-lt"/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50300A-01B2-44FF-A5D1-35C32AE5CDF1}"/>
              </a:ext>
            </a:extLst>
          </p:cNvPr>
          <p:cNvSpPr/>
          <p:nvPr/>
        </p:nvSpPr>
        <p:spPr>
          <a:xfrm>
            <a:off x="284360" y="1181743"/>
            <a:ext cx="25922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D96345-A2F5-4EE3-9AF5-6E6C6EB90944}"/>
              </a:ext>
            </a:extLst>
          </p:cNvPr>
          <p:cNvSpPr/>
          <p:nvPr/>
        </p:nvSpPr>
        <p:spPr>
          <a:xfrm>
            <a:off x="2588616" y="965719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9275CB-C46D-45BA-91D9-870A2998F3D4}"/>
              </a:ext>
            </a:extLst>
          </p:cNvPr>
          <p:cNvSpPr/>
          <p:nvPr/>
        </p:nvSpPr>
        <p:spPr>
          <a:xfrm>
            <a:off x="5588803" y="1550626"/>
            <a:ext cx="82463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1B86BF-6F5E-49AE-BC7E-D9E434A061CF}"/>
              </a:ext>
            </a:extLst>
          </p:cNvPr>
          <p:cNvSpPr/>
          <p:nvPr/>
        </p:nvSpPr>
        <p:spPr>
          <a:xfrm>
            <a:off x="6418264" y="1586630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B1C6C-289E-45EF-B05B-AC9D592CA928}"/>
              </a:ext>
            </a:extLst>
          </p:cNvPr>
          <p:cNvSpPr/>
          <p:nvPr/>
        </p:nvSpPr>
        <p:spPr>
          <a:xfrm>
            <a:off x="7013227" y="908720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34070B-0EAD-4139-9F56-5270D0BF269B}"/>
              </a:ext>
            </a:extLst>
          </p:cNvPr>
          <p:cNvSpPr/>
          <p:nvPr/>
        </p:nvSpPr>
        <p:spPr>
          <a:xfrm>
            <a:off x="6767925" y="946728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AF99BE-A559-42B8-9BA8-200D8E960A62}"/>
              </a:ext>
            </a:extLst>
          </p:cNvPr>
          <p:cNvSpPr/>
          <p:nvPr/>
        </p:nvSpPr>
        <p:spPr>
          <a:xfrm>
            <a:off x="7480054" y="892818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D1151D-D6EF-4327-A609-B51095A81E80}"/>
              </a:ext>
            </a:extLst>
          </p:cNvPr>
          <p:cNvSpPr/>
          <p:nvPr/>
        </p:nvSpPr>
        <p:spPr>
          <a:xfrm>
            <a:off x="7669204" y="701693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89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D9B3D2-22DD-4556-BBA8-7CD48CD1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4701584"/>
            <a:ext cx="5229550" cy="2114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A369A-706F-43D2-885E-04151DAC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20688"/>
            <a:ext cx="7749830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DECBE-E4B4-4DC5-B8AE-2977139295CE}"/>
              </a:ext>
            </a:extLst>
          </p:cNvPr>
          <p:cNvSpPr txBox="1"/>
          <p:nvPr/>
        </p:nvSpPr>
        <p:spPr>
          <a:xfrm>
            <a:off x="8184232" y="836712"/>
            <a:ext cx="39134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ข้อมูลที่แสดงจะมาจากที่มาต่างๆ ดังนี้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5.1 ) 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 วันที่เดือนปี ปัจจุบัน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5.2 )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แสดงเดือนปัจจุบัน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Rolling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ไปอีก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5.3 )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Supply (KT)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จะเป็นปริมาณรวมทั้งหมดของข้อมูลส่วน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Supply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5.4 )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GSP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จะเป็นปริมาณรวม 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GSP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ของทุกโรงรวมกัน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5.5 )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GSP 1 -6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5.6 )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โรงกลั่น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B98323-0A34-4EAB-8562-1B55288F6C5E}"/>
              </a:ext>
            </a:extLst>
          </p:cNvPr>
          <p:cNvSpPr/>
          <p:nvPr/>
        </p:nvSpPr>
        <p:spPr>
          <a:xfrm>
            <a:off x="1199456" y="1916832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24D76E-9FCD-40E3-8FE3-14A9EF96A22D}"/>
              </a:ext>
            </a:extLst>
          </p:cNvPr>
          <p:cNvSpPr/>
          <p:nvPr/>
        </p:nvSpPr>
        <p:spPr>
          <a:xfrm>
            <a:off x="2045943" y="1700808"/>
            <a:ext cx="394676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85ACB-8387-4DEA-AFD2-4A4685401CF3}"/>
              </a:ext>
            </a:extLst>
          </p:cNvPr>
          <p:cNvSpPr/>
          <p:nvPr/>
        </p:nvSpPr>
        <p:spPr>
          <a:xfrm>
            <a:off x="2783632" y="1927569"/>
            <a:ext cx="522955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11A7F-52C2-4FBD-A5A8-4ED7FE71C4AA}"/>
              </a:ext>
            </a:extLst>
          </p:cNvPr>
          <p:cNvSpPr/>
          <p:nvPr/>
        </p:nvSpPr>
        <p:spPr>
          <a:xfrm>
            <a:off x="2783632" y="1702255"/>
            <a:ext cx="394676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BAB44-2A98-4D19-B68C-3D3491E1F692}"/>
              </a:ext>
            </a:extLst>
          </p:cNvPr>
          <p:cNvSpPr/>
          <p:nvPr/>
        </p:nvSpPr>
        <p:spPr>
          <a:xfrm>
            <a:off x="965822" y="2903442"/>
            <a:ext cx="6930377" cy="381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317CE-3C36-44EF-B689-9001AF5D6043}"/>
              </a:ext>
            </a:extLst>
          </p:cNvPr>
          <p:cNvSpPr/>
          <p:nvPr/>
        </p:nvSpPr>
        <p:spPr>
          <a:xfrm>
            <a:off x="571146" y="2903442"/>
            <a:ext cx="394676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2895-205A-4A9A-B710-07BC426F24F8}"/>
              </a:ext>
            </a:extLst>
          </p:cNvPr>
          <p:cNvSpPr txBox="1"/>
          <p:nvPr/>
        </p:nvSpPr>
        <p:spPr>
          <a:xfrm>
            <a:off x="974818" y="579532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Supply </a:t>
            </a:r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D5709B-2355-4A6A-9E47-33C0E13D0C62}"/>
              </a:ext>
            </a:extLst>
          </p:cNvPr>
          <p:cNvSpPr/>
          <p:nvPr/>
        </p:nvSpPr>
        <p:spPr>
          <a:xfrm>
            <a:off x="6168009" y="5544998"/>
            <a:ext cx="1440160" cy="1246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369A-706F-43D2-885E-04151DAC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20688"/>
            <a:ext cx="7749830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4DECBE-E4B4-4DC5-B8AE-2977139295CE}"/>
              </a:ext>
            </a:extLst>
          </p:cNvPr>
          <p:cNvSpPr txBox="1"/>
          <p:nvPr/>
        </p:nvSpPr>
        <p:spPr>
          <a:xfrm>
            <a:off x="8184232" y="836712"/>
            <a:ext cx="3913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5.7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C3LPG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BAB44-2A98-4D19-B68C-3D3491E1F692}"/>
              </a:ext>
            </a:extLst>
          </p:cNvPr>
          <p:cNvSpPr/>
          <p:nvPr/>
        </p:nvSpPr>
        <p:spPr>
          <a:xfrm>
            <a:off x="677792" y="3238481"/>
            <a:ext cx="7290416" cy="30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317CE-3C36-44EF-B689-9001AF5D6043}"/>
              </a:ext>
            </a:extLst>
          </p:cNvPr>
          <p:cNvSpPr/>
          <p:nvPr/>
        </p:nvSpPr>
        <p:spPr>
          <a:xfrm>
            <a:off x="273234" y="3238481"/>
            <a:ext cx="394676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12895-205A-4A9A-B710-07BC426F24F8}"/>
              </a:ext>
            </a:extLst>
          </p:cNvPr>
          <p:cNvSpPr txBox="1"/>
          <p:nvPr/>
        </p:nvSpPr>
        <p:spPr>
          <a:xfrm>
            <a:off x="277990" y="5369839"/>
            <a:ext cx="213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CCA85-E77E-4004-A890-D1A7BE43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61" y="4005064"/>
            <a:ext cx="9682045" cy="2729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B1A792C-BD2C-4348-B92E-2449EF7D915F}"/>
              </a:ext>
            </a:extLst>
          </p:cNvPr>
          <p:cNvSpPr/>
          <p:nvPr/>
        </p:nvSpPr>
        <p:spPr>
          <a:xfrm>
            <a:off x="2850552" y="5471030"/>
            <a:ext cx="9341447" cy="47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C479D-1407-4DC1-AB81-9F3A737B35C7}"/>
              </a:ext>
            </a:extLst>
          </p:cNvPr>
          <p:cNvSpPr txBox="1"/>
          <p:nvPr/>
        </p:nvSpPr>
        <p:spPr>
          <a:xfrm>
            <a:off x="8184232" y="2734015"/>
            <a:ext cx="3913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ข้อมูลตัวอย่างจาก</a:t>
            </a:r>
          </a:p>
          <a:p>
            <a:r>
              <a:rPr lang="th-TH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รายงานเวอชั่น </a:t>
            </a:r>
            <a:r>
              <a:rPr lang="en-US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&gt;&gt; </a:t>
            </a:r>
            <a:r>
              <a:rPr lang="en-US" sz="1400" b="0" dirty="0" err="1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lpg</a:t>
            </a:r>
            <a:r>
              <a:rPr lang="en-US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plan rolling 12 month_Dec2021_Nov2022_22Nov2021_D&amp;S.xlsx</a:t>
            </a:r>
          </a:p>
          <a:p>
            <a:r>
              <a:rPr lang="th-TH" sz="14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&gt;&gt; Merge Allocation 2021_03Dec2021.xlsx</a:t>
            </a:r>
            <a:endParaRPr lang="en-US" sz="14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225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A4020-4E45-4368-919B-14FEBB00C4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88C8-47D6-4D69-9B83-F34644B960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A3BE00-E82D-412F-B42E-8A27A8A80F59}"/>
              </a:ext>
            </a:extLst>
          </p:cNvPr>
          <p:cNvGrpSpPr/>
          <p:nvPr/>
        </p:nvGrpSpPr>
        <p:grpSpPr>
          <a:xfrm>
            <a:off x="3647617" y="758603"/>
            <a:ext cx="5904656" cy="799914"/>
            <a:chOff x="2248173" y="3146065"/>
            <a:chExt cx="5904656" cy="799914"/>
          </a:xfrm>
        </p:grpSpPr>
        <p:sp>
          <p:nvSpPr>
            <p:cNvPr id="8" name="Arrow: Chevron 9">
              <a:extLst>
                <a:ext uri="{FF2B5EF4-FFF2-40B4-BE49-F238E27FC236}">
                  <a16:creationId xmlns:a16="http://schemas.microsoft.com/office/drawing/2014/main" id="{012BB5F6-7509-40A0-9C4A-EACC6A615A71}"/>
                </a:ext>
              </a:extLst>
            </p:cNvPr>
            <p:cNvSpPr/>
            <p:nvPr/>
          </p:nvSpPr>
          <p:spPr>
            <a:xfrm>
              <a:off x="2248173" y="3146065"/>
              <a:ext cx="5904656" cy="799914"/>
            </a:xfrm>
            <a:custGeom>
              <a:avLst/>
              <a:gdLst>
                <a:gd name="connsiteX0" fmla="*/ 0 w 6547580"/>
                <a:gd name="connsiteY0" fmla="*/ 0 h 609600"/>
                <a:gd name="connsiteX1" fmla="*/ 6242780 w 6547580"/>
                <a:gd name="connsiteY1" fmla="*/ 0 h 609600"/>
                <a:gd name="connsiteX2" fmla="*/ 6547580 w 6547580"/>
                <a:gd name="connsiteY2" fmla="*/ 304800 h 609600"/>
                <a:gd name="connsiteX3" fmla="*/ 6242780 w 6547580"/>
                <a:gd name="connsiteY3" fmla="*/ 609600 h 609600"/>
                <a:gd name="connsiteX4" fmla="*/ 0 w 6547580"/>
                <a:gd name="connsiteY4" fmla="*/ 609600 h 609600"/>
                <a:gd name="connsiteX5" fmla="*/ 304800 w 6547580"/>
                <a:gd name="connsiteY5" fmla="*/ 304800 h 609600"/>
                <a:gd name="connsiteX6" fmla="*/ 0 w 6547580"/>
                <a:gd name="connsiteY6" fmla="*/ 0 h 609600"/>
                <a:gd name="connsiteX0" fmla="*/ 0 w 6547580"/>
                <a:gd name="connsiteY0" fmla="*/ 2540 h 612140"/>
                <a:gd name="connsiteX1" fmla="*/ 6545040 w 6547580"/>
                <a:gd name="connsiteY1" fmla="*/ 0 h 612140"/>
                <a:gd name="connsiteX2" fmla="*/ 6547580 w 6547580"/>
                <a:gd name="connsiteY2" fmla="*/ 307340 h 612140"/>
                <a:gd name="connsiteX3" fmla="*/ 6242780 w 6547580"/>
                <a:gd name="connsiteY3" fmla="*/ 612140 h 612140"/>
                <a:gd name="connsiteX4" fmla="*/ 0 w 6547580"/>
                <a:gd name="connsiteY4" fmla="*/ 612140 h 612140"/>
                <a:gd name="connsiteX5" fmla="*/ 304800 w 6547580"/>
                <a:gd name="connsiteY5" fmla="*/ 307340 h 612140"/>
                <a:gd name="connsiteX6" fmla="*/ 0 w 6547580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242780 w 6547824"/>
                <a:gd name="connsiteY3" fmla="*/ 61214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250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8068"/>
                <a:gd name="connsiteY0" fmla="*/ 2540 h 612140"/>
                <a:gd name="connsiteX1" fmla="*/ 6547580 w 6548068"/>
                <a:gd name="connsiteY1" fmla="*/ 0 h 612140"/>
                <a:gd name="connsiteX2" fmla="*/ 6547580 w 6548068"/>
                <a:gd name="connsiteY2" fmla="*/ 307340 h 612140"/>
                <a:gd name="connsiteX3" fmla="*/ 6547580 w 6548068"/>
                <a:gd name="connsiteY3" fmla="*/ 609600 h 612140"/>
                <a:gd name="connsiteX4" fmla="*/ 0 w 6548068"/>
                <a:gd name="connsiteY4" fmla="*/ 612140 h 612140"/>
                <a:gd name="connsiteX5" fmla="*/ 304800 w 6548068"/>
                <a:gd name="connsiteY5" fmla="*/ 307340 h 612140"/>
                <a:gd name="connsiteX6" fmla="*/ 0 w 6548068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50427"/>
                <a:gd name="connsiteY0" fmla="*/ 2540 h 612140"/>
                <a:gd name="connsiteX1" fmla="*/ 6547580 w 6550427"/>
                <a:gd name="connsiteY1" fmla="*/ 0 h 612140"/>
                <a:gd name="connsiteX2" fmla="*/ 6547580 w 6550427"/>
                <a:gd name="connsiteY2" fmla="*/ 307340 h 612140"/>
                <a:gd name="connsiteX3" fmla="*/ 6550120 w 6550427"/>
                <a:gd name="connsiteY3" fmla="*/ 609600 h 612140"/>
                <a:gd name="connsiteX4" fmla="*/ 0 w 6550427"/>
                <a:gd name="connsiteY4" fmla="*/ 612140 h 612140"/>
                <a:gd name="connsiteX5" fmla="*/ 304800 w 6550427"/>
                <a:gd name="connsiteY5" fmla="*/ 307340 h 612140"/>
                <a:gd name="connsiteX6" fmla="*/ 0 w 6550427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30223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526135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81868 w 6547824"/>
                <a:gd name="connsiteY5" fmla="*/ 311619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79563 w 6547824"/>
                <a:gd name="connsiteY5" fmla="*/ 308945 h 612140"/>
                <a:gd name="connsiteX6" fmla="*/ 0 w 6547824"/>
                <a:gd name="connsiteY6" fmla="*/ 2540 h 61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7824" h="612140">
                  <a:moveTo>
                    <a:pt x="0" y="2540"/>
                  </a:moveTo>
                  <a:lnTo>
                    <a:pt x="6547580" y="0"/>
                  </a:lnTo>
                  <a:cubicBezTo>
                    <a:pt x="6548427" y="102447"/>
                    <a:pt x="6546733" y="204893"/>
                    <a:pt x="6547580" y="307340"/>
                  </a:cubicBezTo>
                  <a:cubicBezTo>
                    <a:pt x="6545887" y="408093"/>
                    <a:pt x="6546098" y="508847"/>
                    <a:pt x="6544405" y="609600"/>
                  </a:cubicBezTo>
                  <a:lnTo>
                    <a:pt x="0" y="612140"/>
                  </a:lnTo>
                  <a:lnTo>
                    <a:pt x="479563" y="3089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29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B313F6-03D3-46CF-91DE-147034EBC5DF}"/>
                </a:ext>
              </a:extLst>
            </p:cNvPr>
            <p:cNvSpPr txBox="1"/>
            <p:nvPr/>
          </p:nvSpPr>
          <p:spPr>
            <a:xfrm>
              <a:off x="2758635" y="3316608"/>
              <a:ext cx="5390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/>
                <a:t>แผนการผลิตอีเทน </a:t>
              </a:r>
              <a:r>
                <a:rPr lang="en-US" sz="2000" b="1" dirty="0"/>
                <a:t>Rolling 12 Months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88C33-177F-492B-8F95-EF0A1525226D}"/>
              </a:ext>
            </a:extLst>
          </p:cNvPr>
          <p:cNvGrpSpPr/>
          <p:nvPr/>
        </p:nvGrpSpPr>
        <p:grpSpPr>
          <a:xfrm>
            <a:off x="3654639" y="1727044"/>
            <a:ext cx="5897633" cy="799914"/>
            <a:chOff x="2248173" y="5116619"/>
            <a:chExt cx="5410200" cy="799914"/>
          </a:xfrm>
        </p:grpSpPr>
        <p:sp>
          <p:nvSpPr>
            <p:cNvPr id="11" name="Arrow: Chevron 9">
              <a:extLst>
                <a:ext uri="{FF2B5EF4-FFF2-40B4-BE49-F238E27FC236}">
                  <a16:creationId xmlns:a16="http://schemas.microsoft.com/office/drawing/2014/main" id="{0DDCE2FC-A7B9-4D55-8D0B-860070F8E645}"/>
                </a:ext>
              </a:extLst>
            </p:cNvPr>
            <p:cNvSpPr/>
            <p:nvPr/>
          </p:nvSpPr>
          <p:spPr>
            <a:xfrm>
              <a:off x="2248173" y="5116619"/>
              <a:ext cx="5410200" cy="799914"/>
            </a:xfrm>
            <a:custGeom>
              <a:avLst/>
              <a:gdLst>
                <a:gd name="connsiteX0" fmla="*/ 0 w 6547580"/>
                <a:gd name="connsiteY0" fmla="*/ 0 h 609600"/>
                <a:gd name="connsiteX1" fmla="*/ 6242780 w 6547580"/>
                <a:gd name="connsiteY1" fmla="*/ 0 h 609600"/>
                <a:gd name="connsiteX2" fmla="*/ 6547580 w 6547580"/>
                <a:gd name="connsiteY2" fmla="*/ 304800 h 609600"/>
                <a:gd name="connsiteX3" fmla="*/ 6242780 w 6547580"/>
                <a:gd name="connsiteY3" fmla="*/ 609600 h 609600"/>
                <a:gd name="connsiteX4" fmla="*/ 0 w 6547580"/>
                <a:gd name="connsiteY4" fmla="*/ 609600 h 609600"/>
                <a:gd name="connsiteX5" fmla="*/ 304800 w 6547580"/>
                <a:gd name="connsiteY5" fmla="*/ 304800 h 609600"/>
                <a:gd name="connsiteX6" fmla="*/ 0 w 6547580"/>
                <a:gd name="connsiteY6" fmla="*/ 0 h 609600"/>
                <a:gd name="connsiteX0" fmla="*/ 0 w 6547580"/>
                <a:gd name="connsiteY0" fmla="*/ 2540 h 612140"/>
                <a:gd name="connsiteX1" fmla="*/ 6545040 w 6547580"/>
                <a:gd name="connsiteY1" fmla="*/ 0 h 612140"/>
                <a:gd name="connsiteX2" fmla="*/ 6547580 w 6547580"/>
                <a:gd name="connsiteY2" fmla="*/ 307340 h 612140"/>
                <a:gd name="connsiteX3" fmla="*/ 6242780 w 6547580"/>
                <a:gd name="connsiteY3" fmla="*/ 612140 h 612140"/>
                <a:gd name="connsiteX4" fmla="*/ 0 w 6547580"/>
                <a:gd name="connsiteY4" fmla="*/ 612140 h 612140"/>
                <a:gd name="connsiteX5" fmla="*/ 304800 w 6547580"/>
                <a:gd name="connsiteY5" fmla="*/ 307340 h 612140"/>
                <a:gd name="connsiteX6" fmla="*/ 0 w 6547580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242780 w 6547824"/>
                <a:gd name="connsiteY3" fmla="*/ 61214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250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8068"/>
                <a:gd name="connsiteY0" fmla="*/ 2540 h 612140"/>
                <a:gd name="connsiteX1" fmla="*/ 6547580 w 6548068"/>
                <a:gd name="connsiteY1" fmla="*/ 0 h 612140"/>
                <a:gd name="connsiteX2" fmla="*/ 6547580 w 6548068"/>
                <a:gd name="connsiteY2" fmla="*/ 307340 h 612140"/>
                <a:gd name="connsiteX3" fmla="*/ 6547580 w 6548068"/>
                <a:gd name="connsiteY3" fmla="*/ 609600 h 612140"/>
                <a:gd name="connsiteX4" fmla="*/ 0 w 6548068"/>
                <a:gd name="connsiteY4" fmla="*/ 612140 h 612140"/>
                <a:gd name="connsiteX5" fmla="*/ 304800 w 6548068"/>
                <a:gd name="connsiteY5" fmla="*/ 307340 h 612140"/>
                <a:gd name="connsiteX6" fmla="*/ 0 w 6548068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50427"/>
                <a:gd name="connsiteY0" fmla="*/ 2540 h 612140"/>
                <a:gd name="connsiteX1" fmla="*/ 6547580 w 6550427"/>
                <a:gd name="connsiteY1" fmla="*/ 0 h 612140"/>
                <a:gd name="connsiteX2" fmla="*/ 6547580 w 6550427"/>
                <a:gd name="connsiteY2" fmla="*/ 307340 h 612140"/>
                <a:gd name="connsiteX3" fmla="*/ 6550120 w 6550427"/>
                <a:gd name="connsiteY3" fmla="*/ 609600 h 612140"/>
                <a:gd name="connsiteX4" fmla="*/ 0 w 6550427"/>
                <a:gd name="connsiteY4" fmla="*/ 612140 h 612140"/>
                <a:gd name="connsiteX5" fmla="*/ 304800 w 6550427"/>
                <a:gd name="connsiteY5" fmla="*/ 307340 h 612140"/>
                <a:gd name="connsiteX6" fmla="*/ 0 w 6550427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30223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526135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81868 w 6547824"/>
                <a:gd name="connsiteY5" fmla="*/ 311619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79563 w 6547824"/>
                <a:gd name="connsiteY5" fmla="*/ 308945 h 612140"/>
                <a:gd name="connsiteX6" fmla="*/ 0 w 6547824"/>
                <a:gd name="connsiteY6" fmla="*/ 2540 h 61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7824" h="612140">
                  <a:moveTo>
                    <a:pt x="0" y="2540"/>
                  </a:moveTo>
                  <a:lnTo>
                    <a:pt x="6547580" y="0"/>
                  </a:lnTo>
                  <a:cubicBezTo>
                    <a:pt x="6548427" y="102447"/>
                    <a:pt x="6546733" y="204893"/>
                    <a:pt x="6547580" y="307340"/>
                  </a:cubicBezTo>
                  <a:cubicBezTo>
                    <a:pt x="6545887" y="408093"/>
                    <a:pt x="6546098" y="508847"/>
                    <a:pt x="6544405" y="609600"/>
                  </a:cubicBezTo>
                  <a:lnTo>
                    <a:pt x="0" y="612140"/>
                  </a:lnTo>
                  <a:lnTo>
                    <a:pt x="479563" y="3089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29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7F6363-5928-4640-8AC2-36BD21A64D2C}"/>
                </a:ext>
              </a:extLst>
            </p:cNvPr>
            <p:cNvSpPr txBox="1"/>
            <p:nvPr/>
          </p:nvSpPr>
          <p:spPr>
            <a:xfrm>
              <a:off x="2751613" y="5268238"/>
              <a:ext cx="4772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LPG Planning Rolling 12 Months</a:t>
              </a:r>
            </a:p>
          </p:txBody>
        </p:sp>
      </p:grpSp>
      <p:sp>
        <p:nvSpPr>
          <p:cNvPr id="14" name="Arrow: Pentagon 14">
            <a:extLst>
              <a:ext uri="{FF2B5EF4-FFF2-40B4-BE49-F238E27FC236}">
                <a16:creationId xmlns:a16="http://schemas.microsoft.com/office/drawing/2014/main" id="{D926FED6-5DD6-4D16-881B-3612524CC012}"/>
              </a:ext>
            </a:extLst>
          </p:cNvPr>
          <p:cNvSpPr/>
          <p:nvPr/>
        </p:nvSpPr>
        <p:spPr>
          <a:xfrm>
            <a:off x="2783632" y="764704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742E206-106B-49EA-8CE5-D13D4F4B20E7}"/>
              </a:ext>
            </a:extLst>
          </p:cNvPr>
          <p:cNvSpPr/>
          <p:nvPr/>
        </p:nvSpPr>
        <p:spPr>
          <a:xfrm>
            <a:off x="2779777" y="1726753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6" name="Arrow: Pentagon 14">
            <a:extLst>
              <a:ext uri="{FF2B5EF4-FFF2-40B4-BE49-F238E27FC236}">
                <a16:creationId xmlns:a16="http://schemas.microsoft.com/office/drawing/2014/main" id="{359CB090-5F1B-4AD8-BD2E-8D0546C380FF}"/>
              </a:ext>
            </a:extLst>
          </p:cNvPr>
          <p:cNvSpPr/>
          <p:nvPr/>
        </p:nvSpPr>
        <p:spPr>
          <a:xfrm>
            <a:off x="2783632" y="2714822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7" name="Arrow: Chevron 9">
            <a:extLst>
              <a:ext uri="{FF2B5EF4-FFF2-40B4-BE49-F238E27FC236}">
                <a16:creationId xmlns:a16="http://schemas.microsoft.com/office/drawing/2014/main" id="{1F770B4E-A48C-4747-8D62-402F110EA4D3}"/>
              </a:ext>
            </a:extLst>
          </p:cNvPr>
          <p:cNvSpPr/>
          <p:nvPr/>
        </p:nvSpPr>
        <p:spPr>
          <a:xfrm>
            <a:off x="3654640" y="2712536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20B86-80A9-4937-972C-AA8BF370C1F6}"/>
              </a:ext>
            </a:extLst>
          </p:cNvPr>
          <p:cNvSpPr txBox="1"/>
          <p:nvPr/>
        </p:nvSpPr>
        <p:spPr>
          <a:xfrm>
            <a:off x="4112960" y="2908477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New Balance  </a:t>
            </a:r>
          </a:p>
        </p:txBody>
      </p:sp>
      <p:sp>
        <p:nvSpPr>
          <p:cNvPr id="19" name="Arrow: Pentagon 14">
            <a:extLst>
              <a:ext uri="{FF2B5EF4-FFF2-40B4-BE49-F238E27FC236}">
                <a16:creationId xmlns:a16="http://schemas.microsoft.com/office/drawing/2014/main" id="{7ADF0727-C1CC-4C28-838B-B74D49EB3626}"/>
              </a:ext>
            </a:extLst>
          </p:cNvPr>
          <p:cNvSpPr/>
          <p:nvPr/>
        </p:nvSpPr>
        <p:spPr>
          <a:xfrm>
            <a:off x="2779777" y="3727507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0" name="Arrow: Chevron 9">
            <a:extLst>
              <a:ext uri="{FF2B5EF4-FFF2-40B4-BE49-F238E27FC236}">
                <a16:creationId xmlns:a16="http://schemas.microsoft.com/office/drawing/2014/main" id="{124A7AFE-6AE5-449C-811F-CF0BC7871329}"/>
              </a:ext>
            </a:extLst>
          </p:cNvPr>
          <p:cNvSpPr/>
          <p:nvPr/>
        </p:nvSpPr>
        <p:spPr>
          <a:xfrm>
            <a:off x="3650785" y="3725221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895C4-889B-43C2-811E-70630FAB62C0}"/>
              </a:ext>
            </a:extLst>
          </p:cNvPr>
          <p:cNvSpPr txBox="1"/>
          <p:nvPr/>
        </p:nvSpPr>
        <p:spPr>
          <a:xfrm>
            <a:off x="4171951" y="3925123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Inform OR</a:t>
            </a:r>
          </a:p>
        </p:txBody>
      </p:sp>
      <p:sp>
        <p:nvSpPr>
          <p:cNvPr id="26" name="Arrow: Pentagon 14">
            <a:extLst>
              <a:ext uri="{FF2B5EF4-FFF2-40B4-BE49-F238E27FC236}">
                <a16:creationId xmlns:a16="http://schemas.microsoft.com/office/drawing/2014/main" id="{3C2A7A80-3FA6-493A-9DDD-8DE8F0A41E5B}"/>
              </a:ext>
            </a:extLst>
          </p:cNvPr>
          <p:cNvSpPr/>
          <p:nvPr/>
        </p:nvSpPr>
        <p:spPr>
          <a:xfrm>
            <a:off x="2779777" y="4735620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27" name="Arrow: Chevron 9">
            <a:extLst>
              <a:ext uri="{FF2B5EF4-FFF2-40B4-BE49-F238E27FC236}">
                <a16:creationId xmlns:a16="http://schemas.microsoft.com/office/drawing/2014/main" id="{A555DA09-DF51-4594-8566-E357F0E9B545}"/>
              </a:ext>
            </a:extLst>
          </p:cNvPr>
          <p:cNvSpPr/>
          <p:nvPr/>
        </p:nvSpPr>
        <p:spPr>
          <a:xfrm>
            <a:off x="3650785" y="4733334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FE7AD7-2AF6-4986-888D-22098B8A7795}"/>
              </a:ext>
            </a:extLst>
          </p:cNvPr>
          <p:cNvSpPr txBox="1"/>
          <p:nvPr/>
        </p:nvSpPr>
        <p:spPr>
          <a:xfrm>
            <a:off x="4171951" y="4933236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Cal Margin</a:t>
            </a:r>
          </a:p>
        </p:txBody>
      </p:sp>
    </p:spTree>
    <p:extLst>
      <p:ext uri="{BB962C8B-B14F-4D97-AF65-F5344CB8AC3E}">
        <p14:creationId xmlns:p14="http://schemas.microsoft.com/office/powerpoint/2010/main" val="199484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FBAE2A-813D-48C3-A776-7097941013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561E-FE29-4B29-B830-F253F007FB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72EE-1B3E-4088-AC14-081B799C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8" y="1052736"/>
            <a:ext cx="7032104" cy="3147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3E7D0-DADB-488A-AA0B-A9DC5B7E7379}"/>
              </a:ext>
            </a:extLst>
          </p:cNvPr>
          <p:cNvSpPr/>
          <p:nvPr/>
        </p:nvSpPr>
        <p:spPr>
          <a:xfrm>
            <a:off x="461768" y="2492897"/>
            <a:ext cx="72904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106BF-C539-4B76-B0AF-30FE73A16730}"/>
              </a:ext>
            </a:extLst>
          </p:cNvPr>
          <p:cNvSpPr/>
          <p:nvPr/>
        </p:nvSpPr>
        <p:spPr>
          <a:xfrm>
            <a:off x="67092" y="2484817"/>
            <a:ext cx="394676" cy="1520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558B2-41AD-4B74-AAA6-61191D1B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27" y="3501008"/>
            <a:ext cx="7248128" cy="27315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0633CC-C6F1-4103-9209-26A969E5E5F5}"/>
              </a:ext>
            </a:extLst>
          </p:cNvPr>
          <p:cNvSpPr/>
          <p:nvPr/>
        </p:nvSpPr>
        <p:spPr>
          <a:xfrm>
            <a:off x="4151784" y="5153637"/>
            <a:ext cx="7290416" cy="300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CC3D4-5E37-46C9-9EFE-8401C400312E}"/>
              </a:ext>
            </a:extLst>
          </p:cNvPr>
          <p:cNvSpPr txBox="1"/>
          <p:nvPr/>
        </p:nvSpPr>
        <p:spPr>
          <a:xfrm>
            <a:off x="1199456" y="5405154"/>
            <a:ext cx="300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06627-EAAA-492C-ABB5-69B979F1EFA4}"/>
              </a:ext>
            </a:extLst>
          </p:cNvPr>
          <p:cNvSpPr txBox="1"/>
          <p:nvPr/>
        </p:nvSpPr>
        <p:spPr>
          <a:xfrm>
            <a:off x="8105491" y="1868271"/>
            <a:ext cx="3913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ข้อมูลตัวอย่างจาก</a:t>
            </a:r>
          </a:p>
          <a:p>
            <a:r>
              <a:rPr lang="th-TH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รายงานเวอชั่น </a:t>
            </a:r>
            <a:r>
              <a:rPr lang="en-US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&gt;&gt; </a:t>
            </a:r>
            <a:r>
              <a:rPr lang="en-US" sz="1400" b="0" dirty="0" err="1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lpg</a:t>
            </a:r>
            <a:r>
              <a:rPr lang="en-US" sz="1400" b="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plan rolling 12 month_Jun2021_May2022_24May21_rev0__24May2021.xlsx</a:t>
            </a:r>
          </a:p>
          <a:p>
            <a:r>
              <a:rPr lang="th-TH" sz="14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&gt;&gt; Merge Allocation 2021_24May2022.xlsx</a:t>
            </a:r>
            <a:endParaRPr lang="en-US" sz="14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76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DA5F5-8FD1-4B6B-800D-4DD408C9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5" y="4745538"/>
            <a:ext cx="8354933" cy="11869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FBAE2A-813D-48C3-A776-7097941013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561E-FE29-4B29-B830-F253F007FB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72EE-1B3E-4088-AC14-081B799C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68" y="1052736"/>
            <a:ext cx="7032104" cy="3147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3E7D0-DADB-488A-AA0B-A9DC5B7E7379}"/>
              </a:ext>
            </a:extLst>
          </p:cNvPr>
          <p:cNvSpPr/>
          <p:nvPr/>
        </p:nvSpPr>
        <p:spPr>
          <a:xfrm>
            <a:off x="506576" y="2636913"/>
            <a:ext cx="72904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106BF-C539-4B76-B0AF-30FE73A16730}"/>
              </a:ext>
            </a:extLst>
          </p:cNvPr>
          <p:cNvSpPr/>
          <p:nvPr/>
        </p:nvSpPr>
        <p:spPr>
          <a:xfrm>
            <a:off x="89496" y="2626587"/>
            <a:ext cx="394676" cy="1520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0633CC-C6F1-4103-9209-26A969E5E5F5}"/>
              </a:ext>
            </a:extLst>
          </p:cNvPr>
          <p:cNvSpPr/>
          <p:nvPr/>
        </p:nvSpPr>
        <p:spPr>
          <a:xfrm>
            <a:off x="3848664" y="5127595"/>
            <a:ext cx="8079984" cy="150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CC3D4-5E37-46C9-9EFE-8401C400312E}"/>
              </a:ext>
            </a:extLst>
          </p:cNvPr>
          <p:cNvSpPr txBox="1"/>
          <p:nvPr/>
        </p:nvSpPr>
        <p:spPr>
          <a:xfrm>
            <a:off x="1199456" y="5405154"/>
            <a:ext cx="300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36366-0997-42CE-9FC1-052D1E5EAE20}"/>
              </a:ext>
            </a:extLst>
          </p:cNvPr>
          <p:cNvSpPr txBox="1"/>
          <p:nvPr/>
        </p:nvSpPr>
        <p:spPr>
          <a:xfrm>
            <a:off x="8184232" y="836712"/>
            <a:ext cx="3913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5.8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LR monthly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192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FBAE2A-813D-48C3-A776-7097941013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561E-FE29-4B29-B830-F253F007FB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72EE-1B3E-4088-AC14-081B799C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8" y="1052736"/>
            <a:ext cx="7032104" cy="3147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3E7D0-DADB-488A-AA0B-A9DC5B7E7379}"/>
              </a:ext>
            </a:extLst>
          </p:cNvPr>
          <p:cNvSpPr/>
          <p:nvPr/>
        </p:nvSpPr>
        <p:spPr>
          <a:xfrm>
            <a:off x="455329" y="2731842"/>
            <a:ext cx="72904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106BF-C539-4B76-B0AF-30FE73A16730}"/>
              </a:ext>
            </a:extLst>
          </p:cNvPr>
          <p:cNvSpPr/>
          <p:nvPr/>
        </p:nvSpPr>
        <p:spPr>
          <a:xfrm>
            <a:off x="53872" y="2734078"/>
            <a:ext cx="394676" cy="1520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36366-0997-42CE-9FC1-052D1E5EAE20}"/>
              </a:ext>
            </a:extLst>
          </p:cNvPr>
          <p:cNvSpPr txBox="1"/>
          <p:nvPr/>
        </p:nvSpPr>
        <p:spPr>
          <a:xfrm>
            <a:off x="8184232" y="836712"/>
            <a:ext cx="39134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5.9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Demand (KT)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ข้อมูล 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Petrochem Demand (Feedstock)+Domestic Demand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5.10 ) Petrochem Demand (Feedstock)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รายการ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Matra7 Feedstock  (GC, SCG)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+  Non-Matra7 Feedstock (HMC,PTTAC)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0653FF-2AF1-46E0-B77A-23F216588CB0}"/>
              </a:ext>
            </a:extLst>
          </p:cNvPr>
          <p:cNvSpPr/>
          <p:nvPr/>
        </p:nvSpPr>
        <p:spPr>
          <a:xfrm>
            <a:off x="389615" y="2968132"/>
            <a:ext cx="7290416" cy="1440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BE9EE0-284A-4011-AD5A-617A555AC488}"/>
              </a:ext>
            </a:extLst>
          </p:cNvPr>
          <p:cNvSpPr/>
          <p:nvPr/>
        </p:nvSpPr>
        <p:spPr>
          <a:xfrm>
            <a:off x="389615" y="3275987"/>
            <a:ext cx="7290416" cy="1440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DB843-4903-43F6-B770-92B510F31510}"/>
              </a:ext>
            </a:extLst>
          </p:cNvPr>
          <p:cNvSpPr/>
          <p:nvPr/>
        </p:nvSpPr>
        <p:spPr>
          <a:xfrm>
            <a:off x="33556" y="2960052"/>
            <a:ext cx="432144" cy="1520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5.10</a:t>
            </a:r>
          </a:p>
        </p:txBody>
      </p:sp>
    </p:spTree>
    <p:extLst>
      <p:ext uri="{BB962C8B-B14F-4D97-AF65-F5344CB8AC3E}">
        <p14:creationId xmlns:p14="http://schemas.microsoft.com/office/powerpoint/2010/main" val="20407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FBAE2A-813D-48C3-A776-7097941013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561E-FE29-4B29-B830-F253F007FB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72EE-1B3E-4088-AC14-081B799C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8" y="1052736"/>
            <a:ext cx="7032104" cy="3147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3E7D0-DADB-488A-AA0B-A9DC5B7E7379}"/>
              </a:ext>
            </a:extLst>
          </p:cNvPr>
          <p:cNvSpPr/>
          <p:nvPr/>
        </p:nvSpPr>
        <p:spPr>
          <a:xfrm>
            <a:off x="419032" y="3055674"/>
            <a:ext cx="7290416" cy="22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106BF-C539-4B76-B0AF-30FE73A16730}"/>
              </a:ext>
            </a:extLst>
          </p:cNvPr>
          <p:cNvSpPr/>
          <p:nvPr/>
        </p:nvSpPr>
        <p:spPr>
          <a:xfrm>
            <a:off x="21474" y="3056035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36366-0997-42CE-9FC1-052D1E5EAE20}"/>
              </a:ext>
            </a:extLst>
          </p:cNvPr>
          <p:cNvSpPr txBox="1"/>
          <p:nvPr/>
        </p:nvSpPr>
        <p:spPr>
          <a:xfrm>
            <a:off x="8184232" y="836712"/>
            <a:ext cx="39134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5.11 )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ลูกค้า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Petro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0025D-B18D-403F-9FEC-D1B0F2C9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72" y="4560479"/>
            <a:ext cx="8472264" cy="17799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8DA26-1AE8-448F-8263-BCB170D1E651}"/>
              </a:ext>
            </a:extLst>
          </p:cNvPr>
          <p:cNvSpPr/>
          <p:nvPr/>
        </p:nvSpPr>
        <p:spPr>
          <a:xfrm>
            <a:off x="3215680" y="5805264"/>
            <a:ext cx="8712968" cy="22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CC247-F9E9-4520-B94D-5989BE51EA2B}"/>
              </a:ext>
            </a:extLst>
          </p:cNvPr>
          <p:cNvSpPr txBox="1"/>
          <p:nvPr/>
        </p:nvSpPr>
        <p:spPr>
          <a:xfrm>
            <a:off x="773056" y="5405154"/>
            <a:ext cx="229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01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561E-FE29-4B29-B830-F253F007FB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36366-0997-42CE-9FC1-052D1E5EAE20}"/>
              </a:ext>
            </a:extLst>
          </p:cNvPr>
          <p:cNvSpPr txBox="1"/>
          <p:nvPr/>
        </p:nvSpPr>
        <p:spPr>
          <a:xfrm>
            <a:off x="7464152" y="836712"/>
            <a:ext cx="46335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5.12 )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เป็นยอดรวมของ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ลูกค้า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Domestic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ในกรอบ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5.13) </a:t>
            </a:r>
          </a:p>
          <a:p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ทำไมไม่รวม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import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สองบรรทัดล่าง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ไม่รวมเพราะไม่ได้เป็น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Type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เดียวกัน</a:t>
            </a:r>
            <a:endParaRPr lang="en-US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5.13 )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M7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หกรายการนี้ จะแสดงจาก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Alo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ในส่วนสีเทา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5.14 )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มาจากไหนจากไฟล์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?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ดึงมาจาก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LR Monthly</a:t>
            </a:r>
            <a:endParaRPr lang="th-TH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2A569-E406-4714-A0EB-8093E36C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853342"/>
            <a:ext cx="6048672" cy="2465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7BD11-0FF3-4467-AB39-E1F89C85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0" y="3319572"/>
            <a:ext cx="6036780" cy="2914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E85EBD-2B52-4883-9077-B209DDE0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1" y="6216630"/>
            <a:ext cx="6045169" cy="4886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902925-756E-4B5F-987F-EE373F53E976}"/>
              </a:ext>
            </a:extLst>
          </p:cNvPr>
          <p:cNvSpPr/>
          <p:nvPr/>
        </p:nvSpPr>
        <p:spPr>
          <a:xfrm>
            <a:off x="254823" y="1052736"/>
            <a:ext cx="6129209" cy="5163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F3FEF2-7FF0-4E81-9AB9-FFECD6347BE8}"/>
              </a:ext>
            </a:extLst>
          </p:cNvPr>
          <p:cNvSpPr/>
          <p:nvPr/>
        </p:nvSpPr>
        <p:spPr>
          <a:xfrm>
            <a:off x="254823" y="777435"/>
            <a:ext cx="6129209" cy="22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4BE91D-32BC-4B0B-A3AC-D695D9795DA3}"/>
              </a:ext>
            </a:extLst>
          </p:cNvPr>
          <p:cNvSpPr/>
          <p:nvPr/>
        </p:nvSpPr>
        <p:spPr>
          <a:xfrm>
            <a:off x="6384032" y="777796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678B70-9E87-4B3A-A5D3-36F149351491}"/>
              </a:ext>
            </a:extLst>
          </p:cNvPr>
          <p:cNvSpPr/>
          <p:nvPr/>
        </p:nvSpPr>
        <p:spPr>
          <a:xfrm>
            <a:off x="6384032" y="1124744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2AEA9-5FFC-4491-B522-1DBBCAA7C78C}"/>
              </a:ext>
            </a:extLst>
          </p:cNvPr>
          <p:cNvSpPr/>
          <p:nvPr/>
        </p:nvSpPr>
        <p:spPr>
          <a:xfrm>
            <a:off x="251310" y="6215891"/>
            <a:ext cx="6129209" cy="22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C64FB-EEDB-44E0-B137-9BBC17FAAC73}"/>
              </a:ext>
            </a:extLst>
          </p:cNvPr>
          <p:cNvSpPr/>
          <p:nvPr/>
        </p:nvSpPr>
        <p:spPr>
          <a:xfrm>
            <a:off x="6386285" y="6207074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71935-2E79-420B-A3FA-E026E7375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33" b="-36400"/>
          <a:stretch/>
        </p:blipFill>
        <p:spPr>
          <a:xfrm>
            <a:off x="6435322" y="2426112"/>
            <a:ext cx="5801413" cy="1028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B8CF1-AB57-43C8-A9AF-3F2D4F9F5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688" y="3639826"/>
            <a:ext cx="6096000" cy="739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2BC0AC-3E8D-4FA1-8C6E-207EEF707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26" y="4567096"/>
            <a:ext cx="6048673" cy="17634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3DB035-0653-1307-5086-4F831216C172}"/>
              </a:ext>
            </a:extLst>
          </p:cNvPr>
          <p:cNvCxnSpPr/>
          <p:nvPr/>
        </p:nvCxnSpPr>
        <p:spPr>
          <a:xfrm flipV="1">
            <a:off x="6397297" y="4718293"/>
            <a:ext cx="427029" cy="147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36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46CDC-039D-4321-ABBC-F1AAEC86D69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7F18-A4B2-4AD6-848A-4B61445EA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6FB74-3460-48D0-94F0-4E060B65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273938"/>
            <a:ext cx="10291942" cy="3024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6EAFE4-7BD0-4336-AB25-706566902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"/>
          <a:stretch/>
        </p:blipFill>
        <p:spPr>
          <a:xfrm>
            <a:off x="8222" y="908720"/>
            <a:ext cx="8455797" cy="1872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037BF-BC17-4E94-B880-3A9BBAFF8C0A}"/>
              </a:ext>
            </a:extLst>
          </p:cNvPr>
          <p:cNvSpPr/>
          <p:nvPr/>
        </p:nvSpPr>
        <p:spPr>
          <a:xfrm>
            <a:off x="152238" y="1268761"/>
            <a:ext cx="84557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FEFF1B-DF33-4F60-B5FD-5D4EADF8F5E9}"/>
              </a:ext>
            </a:extLst>
          </p:cNvPr>
          <p:cNvSpPr/>
          <p:nvPr/>
        </p:nvSpPr>
        <p:spPr>
          <a:xfrm>
            <a:off x="1343422" y="3639835"/>
            <a:ext cx="10291942" cy="1570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F7455-5B36-46DB-819C-F6BE4778AEA0}"/>
              </a:ext>
            </a:extLst>
          </p:cNvPr>
          <p:cNvSpPr/>
          <p:nvPr/>
        </p:nvSpPr>
        <p:spPr>
          <a:xfrm>
            <a:off x="8608034" y="1226295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E2658-D190-4E3A-A97D-FDA5218F8495}"/>
              </a:ext>
            </a:extLst>
          </p:cNvPr>
          <p:cNvSpPr/>
          <p:nvPr/>
        </p:nvSpPr>
        <p:spPr>
          <a:xfrm>
            <a:off x="903078" y="3603862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36E3-D04F-44EC-9BA5-74F2CC893EDB}"/>
              </a:ext>
            </a:extLst>
          </p:cNvPr>
          <p:cNvSpPr txBox="1"/>
          <p:nvPr/>
        </p:nvSpPr>
        <p:spPr>
          <a:xfrm>
            <a:off x="8222" y="4668425"/>
            <a:ext cx="1002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DFF5D-F2BE-4D75-A7B5-E265B1D8A7FE}"/>
              </a:ext>
            </a:extLst>
          </p:cNvPr>
          <p:cNvSpPr txBox="1"/>
          <p:nvPr/>
        </p:nvSpPr>
        <p:spPr>
          <a:xfrm>
            <a:off x="9087434" y="836712"/>
            <a:ext cx="3010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5.15 )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C3/LPG Closing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C3/LPG End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หารด้วย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1000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5.16 )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Closing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End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หารด้วย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1000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5.17 )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LPG Closing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LPG End Inventory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หารด้วย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5C8F8-77F1-4F5E-8028-5F5B6E8DCCEF}"/>
              </a:ext>
            </a:extLst>
          </p:cNvPr>
          <p:cNvSpPr/>
          <p:nvPr/>
        </p:nvSpPr>
        <p:spPr>
          <a:xfrm>
            <a:off x="153636" y="1421161"/>
            <a:ext cx="84557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D590FE-228F-4145-82AD-1728A20BD8E2}"/>
              </a:ext>
            </a:extLst>
          </p:cNvPr>
          <p:cNvSpPr/>
          <p:nvPr/>
        </p:nvSpPr>
        <p:spPr>
          <a:xfrm>
            <a:off x="8608034" y="1479784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56FB8D-0CF1-4E2A-A70F-D9D2EDC679B3}"/>
              </a:ext>
            </a:extLst>
          </p:cNvPr>
          <p:cNvSpPr/>
          <p:nvPr/>
        </p:nvSpPr>
        <p:spPr>
          <a:xfrm>
            <a:off x="1336793" y="4880220"/>
            <a:ext cx="10291942" cy="1570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E253A1-1F91-468F-9282-57EC9E378D90}"/>
              </a:ext>
            </a:extLst>
          </p:cNvPr>
          <p:cNvSpPr/>
          <p:nvPr/>
        </p:nvSpPr>
        <p:spPr>
          <a:xfrm>
            <a:off x="887533" y="4808275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90B95-E6E0-4B0C-A5F0-04E1EE42D8B0}"/>
              </a:ext>
            </a:extLst>
          </p:cNvPr>
          <p:cNvSpPr/>
          <p:nvPr/>
        </p:nvSpPr>
        <p:spPr>
          <a:xfrm>
            <a:off x="152238" y="1564947"/>
            <a:ext cx="84557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F8678-AEFD-40D5-AF3F-C3901CB272A4}"/>
              </a:ext>
            </a:extLst>
          </p:cNvPr>
          <p:cNvSpPr/>
          <p:nvPr/>
        </p:nvSpPr>
        <p:spPr>
          <a:xfrm>
            <a:off x="8371868" y="1728959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6CC2E9-03C5-4DD5-90A1-695AD5A4D6FD}"/>
              </a:ext>
            </a:extLst>
          </p:cNvPr>
          <p:cNvSpPr/>
          <p:nvPr/>
        </p:nvSpPr>
        <p:spPr>
          <a:xfrm>
            <a:off x="1359117" y="5896130"/>
            <a:ext cx="10291942" cy="1570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50309-876E-4BF6-9D55-00A706CA3956}"/>
              </a:ext>
            </a:extLst>
          </p:cNvPr>
          <p:cNvSpPr/>
          <p:nvPr/>
        </p:nvSpPr>
        <p:spPr>
          <a:xfrm>
            <a:off x="931866" y="5866405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5.17</a:t>
            </a:r>
          </a:p>
        </p:txBody>
      </p:sp>
    </p:spTree>
    <p:extLst>
      <p:ext uri="{BB962C8B-B14F-4D97-AF65-F5344CB8AC3E}">
        <p14:creationId xmlns:p14="http://schemas.microsoft.com/office/powerpoint/2010/main" val="1247774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7F18-A4B2-4AD6-848A-4B61445EA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EAFE4-7BD0-4336-AB25-70656690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"/>
          <a:stretch/>
        </p:blipFill>
        <p:spPr>
          <a:xfrm>
            <a:off x="8222" y="908720"/>
            <a:ext cx="8455797" cy="18722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B037BF-BC17-4E94-B880-3A9BBAFF8C0A}"/>
              </a:ext>
            </a:extLst>
          </p:cNvPr>
          <p:cNvSpPr/>
          <p:nvPr/>
        </p:nvSpPr>
        <p:spPr>
          <a:xfrm>
            <a:off x="115351" y="1674426"/>
            <a:ext cx="8455796" cy="1178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F7455-5B36-46DB-819C-F6BE4778AEA0}"/>
              </a:ext>
            </a:extLst>
          </p:cNvPr>
          <p:cNvSpPr/>
          <p:nvPr/>
        </p:nvSpPr>
        <p:spPr>
          <a:xfrm>
            <a:off x="8571147" y="1812897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5.18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DFF5D-F2BE-4D75-A7B5-E265B1D8A7FE}"/>
              </a:ext>
            </a:extLst>
          </p:cNvPr>
          <p:cNvSpPr txBox="1"/>
          <p:nvPr/>
        </p:nvSpPr>
        <p:spPr>
          <a:xfrm>
            <a:off x="9087434" y="836712"/>
            <a:ext cx="301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5.18 )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เป็นหมายเหตุ 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KHM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A787-EA6C-49E1-86C4-52554E38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965026"/>
            <a:ext cx="7866477" cy="2080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1A54E8-266A-4EF0-A7DF-5177C17C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840212"/>
            <a:ext cx="7426956" cy="290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0BE8EE-060A-4B08-9B06-34B42FD79067}"/>
              </a:ext>
            </a:extLst>
          </p:cNvPr>
          <p:cNvSpPr/>
          <p:nvPr/>
        </p:nvSpPr>
        <p:spPr>
          <a:xfrm>
            <a:off x="4439817" y="3217110"/>
            <a:ext cx="648072" cy="21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CAF826-AE1F-4045-A4EB-908566A3505C}"/>
              </a:ext>
            </a:extLst>
          </p:cNvPr>
          <p:cNvSpPr/>
          <p:nvPr/>
        </p:nvSpPr>
        <p:spPr>
          <a:xfrm>
            <a:off x="1343472" y="5184845"/>
            <a:ext cx="648072" cy="21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C597E-09AB-433A-9472-AB927F99F4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14DD-5D26-4FE6-A620-F6125EB96E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28C1A-D8CC-414E-956F-3739E92B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836713"/>
            <a:ext cx="6552727" cy="3435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1F06C-99DF-4765-8467-3255B987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98" y="4257194"/>
            <a:ext cx="10895857" cy="2594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8F5F30-4295-4907-AB05-2682E761A2A5}"/>
              </a:ext>
            </a:extLst>
          </p:cNvPr>
          <p:cNvSpPr/>
          <p:nvPr/>
        </p:nvSpPr>
        <p:spPr>
          <a:xfrm>
            <a:off x="1868102" y="1088207"/>
            <a:ext cx="4947978" cy="180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1B998-A7ED-45D3-A725-50667B6369A8}"/>
              </a:ext>
            </a:extLst>
          </p:cNvPr>
          <p:cNvSpPr/>
          <p:nvPr/>
        </p:nvSpPr>
        <p:spPr>
          <a:xfrm>
            <a:off x="1868102" y="1261050"/>
            <a:ext cx="4947978" cy="17359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A3BBA-D271-4DFF-9A08-3F696DA4ED28}"/>
              </a:ext>
            </a:extLst>
          </p:cNvPr>
          <p:cNvSpPr/>
          <p:nvPr/>
        </p:nvSpPr>
        <p:spPr>
          <a:xfrm>
            <a:off x="1343472" y="4446561"/>
            <a:ext cx="10610840" cy="12495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8B929-CBC9-4A9F-B77C-CA30CD179AA5}"/>
              </a:ext>
            </a:extLst>
          </p:cNvPr>
          <p:cNvSpPr/>
          <p:nvPr/>
        </p:nvSpPr>
        <p:spPr>
          <a:xfrm>
            <a:off x="6816080" y="1024362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2CEAA-B636-4314-AB46-6C1E0E708472}"/>
              </a:ext>
            </a:extLst>
          </p:cNvPr>
          <p:cNvSpPr txBox="1"/>
          <p:nvPr/>
        </p:nvSpPr>
        <p:spPr>
          <a:xfrm>
            <a:off x="7625165" y="818464"/>
            <a:ext cx="390556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Sheet : Separate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มีรายละเอียด ดังนี้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6.1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จะเป็นยอด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Summary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(C3-GC+LPG-GC)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คุณเตยขอเช็คว่าจะ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sum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รวมบรรทัดที่เป็น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C3 Import </a:t>
            </a:r>
            <a:r>
              <a:rPr lang="en-US" sz="1400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erverse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pipline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– GC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ไม่เกินวันที่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18/3/2565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&gt;&gt; 17/3/2565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รวมสามบรรทัด เพิ่ม รวมของ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SCG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ตาม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slide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ถัดไป</a:t>
            </a:r>
            <a:endParaRPr lang="en-US" sz="14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Petro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ในไฟล์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ในไฟล์รายงานเขียนว่า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M7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แต่ทำไมในไฟล์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merger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Petro ?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ถูกต้องแล้ว</a:t>
            </a:r>
            <a:endParaRPr lang="en-US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ชื่อลูกค้าที่แสดงจะดึงมาจาก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0767E5-1C70-4E82-BCA6-E89929E0A1B7}"/>
              </a:ext>
            </a:extLst>
          </p:cNvPr>
          <p:cNvSpPr/>
          <p:nvPr/>
        </p:nvSpPr>
        <p:spPr>
          <a:xfrm>
            <a:off x="6837651" y="1427550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31E78-670B-439E-8973-967F19C3F2A3}"/>
              </a:ext>
            </a:extLst>
          </p:cNvPr>
          <p:cNvSpPr/>
          <p:nvPr/>
        </p:nvSpPr>
        <p:spPr>
          <a:xfrm>
            <a:off x="884651" y="4581128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475E6-105A-48E9-AC91-B28E8B3F1DCC}"/>
              </a:ext>
            </a:extLst>
          </p:cNvPr>
          <p:cNvSpPr txBox="1"/>
          <p:nvPr/>
        </p:nvSpPr>
        <p:spPr>
          <a:xfrm>
            <a:off x="8222" y="4668425"/>
            <a:ext cx="1002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66AA2-4BA5-4C9E-9A28-815911DB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863" y="3036541"/>
            <a:ext cx="4506662" cy="145147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232F8A-8E10-7DBE-2DA7-ABE42486857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199456" y="1656498"/>
            <a:ext cx="5858342" cy="292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20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ABE60C-C6C4-43EE-9852-D4308A475C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7EEA0-6262-42F9-8BEB-087A8664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762" y="1052736"/>
            <a:ext cx="6594886" cy="352839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9986A82-C9CD-4568-A22D-2BFA3DFAA86A}"/>
              </a:ext>
            </a:extLst>
          </p:cNvPr>
          <p:cNvSpPr txBox="1">
            <a:spLocks/>
          </p:cNvSpPr>
          <p:nvPr/>
        </p:nvSpPr>
        <p:spPr>
          <a:xfrm>
            <a:off x="527387" y="332656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interaction and design</a:t>
            </a:r>
            <a:r>
              <a:rPr lang="th-TH"/>
              <a:t> </a:t>
            </a:r>
            <a:r>
              <a:rPr lang="en-US"/>
              <a:t>– Report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A10F7-CD7D-4F29-AE8A-E4CDA894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" y="1052736"/>
            <a:ext cx="4968551" cy="2605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F8D6C-EDC3-4A38-B58F-3D2A19128D2B}"/>
              </a:ext>
            </a:extLst>
          </p:cNvPr>
          <p:cNvSpPr txBox="1"/>
          <p:nvPr/>
        </p:nvSpPr>
        <p:spPr>
          <a:xfrm>
            <a:off x="136027" y="365775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/>
              <a:t>ไฟล์เก่า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ECE46-58D2-41A6-B3C9-ECCF967536C3}"/>
              </a:ext>
            </a:extLst>
          </p:cNvPr>
          <p:cNvSpPr txBox="1"/>
          <p:nvPr/>
        </p:nvSpPr>
        <p:spPr>
          <a:xfrm>
            <a:off x="5326016" y="4581128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/>
              <a:t>ไฟล์ใหม่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91E482-9A47-4EB9-813F-DD50AC79DC1D}"/>
              </a:ext>
            </a:extLst>
          </p:cNvPr>
          <p:cNvSpPr/>
          <p:nvPr/>
        </p:nvSpPr>
        <p:spPr>
          <a:xfrm>
            <a:off x="136027" y="1187017"/>
            <a:ext cx="5189989" cy="2257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89255-1433-4890-946C-BE64D479D9FB}"/>
              </a:ext>
            </a:extLst>
          </p:cNvPr>
          <p:cNvSpPr/>
          <p:nvPr/>
        </p:nvSpPr>
        <p:spPr>
          <a:xfrm>
            <a:off x="5333762" y="3861048"/>
            <a:ext cx="5189989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EAD4E-89F9-4BA1-9061-C66DC98C8617}"/>
              </a:ext>
            </a:extLst>
          </p:cNvPr>
          <p:cNvSpPr txBox="1"/>
          <p:nvPr/>
        </p:nvSpPr>
        <p:spPr>
          <a:xfrm>
            <a:off x="7356110" y="120809"/>
            <a:ext cx="3010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6.3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Import Cargo Split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Import reversed pipeline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EDA55-5B44-44E7-B2D7-1346B5E8215D}"/>
              </a:ext>
            </a:extLst>
          </p:cNvPr>
          <p:cNvSpPr txBox="1"/>
          <p:nvPr/>
        </p:nvSpPr>
        <p:spPr>
          <a:xfrm>
            <a:off x="623392" y="4739158"/>
            <a:ext cx="475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</a:t>
            </a:r>
            <a:r>
              <a:rPr lang="en-US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6.1 </a:t>
            </a:r>
            <a:r>
              <a:rPr lang="th-TH" sz="1400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ปรับแสดงตามไฟล์ ใหม่  </a:t>
            </a:r>
          </a:p>
          <a:p>
            <a:endParaRPr lang="th-TH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***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รายงานนี้คุณเตยอาจขอปรับลำดับการแสดงบรรทัด ก่อน </a:t>
            </a:r>
            <a:r>
              <a:rPr lang="en-US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dev </a:t>
            </a:r>
            <a:r>
              <a:rPr lang="th-TH" sz="1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สอบถามเพื่อปรับอีกที</a:t>
            </a:r>
            <a:endParaRPr lang="en-US" sz="14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25EFB-E854-4733-BF2A-248FE895BD26}"/>
              </a:ext>
            </a:extLst>
          </p:cNvPr>
          <p:cNvSpPr/>
          <p:nvPr/>
        </p:nvSpPr>
        <p:spPr>
          <a:xfrm>
            <a:off x="5157502" y="958069"/>
            <a:ext cx="650465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6.1</a:t>
            </a:r>
            <a:r>
              <a:rPr lang="th-TH" sz="900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old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F1729-685C-46F3-8504-A1D31CC50681}"/>
              </a:ext>
            </a:extLst>
          </p:cNvPr>
          <p:cNvSpPr/>
          <p:nvPr/>
        </p:nvSpPr>
        <p:spPr>
          <a:xfrm>
            <a:off x="10500280" y="3920132"/>
            <a:ext cx="852303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6.1 New</a:t>
            </a:r>
          </a:p>
        </p:txBody>
      </p:sp>
    </p:spTree>
    <p:extLst>
      <p:ext uri="{BB962C8B-B14F-4D97-AF65-F5344CB8AC3E}">
        <p14:creationId xmlns:p14="http://schemas.microsoft.com/office/powerpoint/2010/main" val="333591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14DD-5D26-4FE6-A620-F6125EB96E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28C1A-D8CC-414E-956F-3739E92B4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06"/>
          <a:stretch/>
        </p:blipFill>
        <p:spPr>
          <a:xfrm>
            <a:off x="335360" y="1002955"/>
            <a:ext cx="6552727" cy="1779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B1B998-A7ED-45D3-A725-50667B6369A8}"/>
              </a:ext>
            </a:extLst>
          </p:cNvPr>
          <p:cNvSpPr/>
          <p:nvPr/>
        </p:nvSpPr>
        <p:spPr>
          <a:xfrm>
            <a:off x="335360" y="1651028"/>
            <a:ext cx="6552726" cy="936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2CEAA-B636-4314-AB46-6C1E0E708472}"/>
              </a:ext>
            </a:extLst>
          </p:cNvPr>
          <p:cNvSpPr txBox="1"/>
          <p:nvPr/>
        </p:nvSpPr>
        <p:spPr>
          <a:xfrm>
            <a:off x="8520459" y="818464"/>
            <a:ext cx="3010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6.3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Import Cargo Split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 Import reversed pipeline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1400" dirty="0">
              <a:solidFill>
                <a:schemeClr val="accent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0767E5-1C70-4E82-BCA6-E89929E0A1B7}"/>
              </a:ext>
            </a:extLst>
          </p:cNvPr>
          <p:cNvSpPr/>
          <p:nvPr/>
        </p:nvSpPr>
        <p:spPr>
          <a:xfrm>
            <a:off x="6888086" y="1890132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0903D-8E5E-4FF3-982C-3FC77A2B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006257"/>
            <a:ext cx="10103768" cy="31443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854536-DA7A-4D76-AE3E-88E695F643D1}"/>
              </a:ext>
            </a:extLst>
          </p:cNvPr>
          <p:cNvSpPr/>
          <p:nvPr/>
        </p:nvSpPr>
        <p:spPr>
          <a:xfrm>
            <a:off x="1967732" y="3964589"/>
            <a:ext cx="10127579" cy="5445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46ECA9-6F73-416D-A028-4FB2BC514536}"/>
              </a:ext>
            </a:extLst>
          </p:cNvPr>
          <p:cNvSpPr/>
          <p:nvPr/>
        </p:nvSpPr>
        <p:spPr>
          <a:xfrm>
            <a:off x="1551250" y="4076269"/>
            <a:ext cx="440294" cy="2289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7EE1C-0F6A-41CE-9C72-D40BA8C16164}"/>
              </a:ext>
            </a:extLst>
          </p:cNvPr>
          <p:cNvSpPr txBox="1"/>
          <p:nvPr/>
        </p:nvSpPr>
        <p:spPr>
          <a:xfrm>
            <a:off x="340545" y="3682911"/>
            <a:ext cx="1002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541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ABA45-0436-47A1-A6B6-BDD97972BF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0071CFE-5778-49F4-9391-545D184AA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194091"/>
              </p:ext>
            </p:extLst>
          </p:nvPr>
        </p:nvGraphicFramePr>
        <p:xfrm>
          <a:off x="180935" y="980728"/>
          <a:ext cx="11665296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398584318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674255711"/>
                    </a:ext>
                  </a:extLst>
                </a:gridCol>
                <a:gridCol w="476135">
                  <a:extLst>
                    <a:ext uri="{9D8B030D-6E8A-4147-A177-3AD203B41FA5}">
                      <a16:colId xmlns:a16="http://schemas.microsoft.com/office/drawing/2014/main" val="3363108199"/>
                    </a:ext>
                  </a:extLst>
                </a:gridCol>
                <a:gridCol w="3412297">
                  <a:extLst>
                    <a:ext uri="{9D8B030D-6E8A-4147-A177-3AD203B41FA5}">
                      <a16:colId xmlns:a16="http://schemas.microsoft.com/office/drawing/2014/main" val="38278439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25562805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07908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File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Excel Sheet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74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Report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ระบบรองรับการแสดงรายงานแผนการผลิตอีเทน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Rolling 12 Months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400" b="0" i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แผนการผลิตอีเทน มิ.ย. 64_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Rolling 12 Months - Rev0_24May2021.xlsx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C2 Monthly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C2 Daily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60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ระบบรองรับการแสดงรายงาน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LPG Plan Rolling 12 Months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lpg</a:t>
                      </a: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plan rolling 12 month_Dec2021_Nov2022_22Nov2021_D&amp;S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.xlsx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1.demand supply balance  </a:t>
                      </a:r>
                    </a:p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2. </a:t>
                      </a:r>
                      <a:r>
                        <a:rPr lang="en-US" sz="1400" b="0" dirty="0" err="1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seperate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8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ระบบรองรับการแสดงรายงาน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New Balance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New Balance_24May2021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.xlsx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Ability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Ethane Balance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C3LPG Balance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NGL Balance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Pentane Balance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แผนจำหน่าย เม.ย. 64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ปรับแผนจำหน่าย เม.ย. 64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สรุปแผนจำหน่าย เม.ย. (</a:t>
                      </a: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Final)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65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ระบบรองรับการแสดงรายงาน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Inform OR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(</a:t>
                      </a:r>
                      <a:r>
                        <a:rPr lang="th-TH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ย้ายไปอยู่ส่วน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Optimization and Result </a:t>
                      </a:r>
                      <a:r>
                        <a:rPr lang="th-TH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เนื่องจากเป็น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input </a:t>
                      </a:r>
                      <a:r>
                        <a:rPr lang="th-TH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ที่ใช้เป็นส่วนหนึ่งของที่มา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Demand Or </a:t>
                      </a:r>
                      <a:r>
                        <a:rPr lang="th-TH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ใน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Merge Allocation)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1. Inform PTTOR_Dec'21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11</a:t>
                      </a:r>
                      <a:r>
                        <a:rPr lang="en-US" sz="1400" b="0" baseline="30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16</a:t>
                      </a:r>
                      <a:r>
                        <a:rPr lang="en-US" sz="1400" b="0" baseline="30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th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th-TH" sz="1400" b="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ปรับแผนเดือน พ.ย. 64</a:t>
                      </a: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8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080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45239-322B-48B9-9451-EE56096F9322}"/>
              </a:ext>
            </a:extLst>
          </p:cNvPr>
          <p:cNvSpPr txBox="1">
            <a:spLocks/>
          </p:cNvSpPr>
          <p:nvPr/>
        </p:nvSpPr>
        <p:spPr>
          <a:xfrm>
            <a:off x="527387" y="332656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7965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F44F1-5AB9-4E4E-8776-E590270949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6CBCE-F9B0-4D74-922F-686B9BD758D7}"/>
              </a:ext>
            </a:extLst>
          </p:cNvPr>
          <p:cNvSpPr txBox="1"/>
          <p:nvPr/>
        </p:nvSpPr>
        <p:spPr>
          <a:xfrm>
            <a:off x="354034" y="2204864"/>
            <a:ext cx="10915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 </a:t>
            </a:r>
            <a:r>
              <a:rPr lang="en-US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New Balance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รายงานที่เกี่ยวกับ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Ability Demand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และแสดง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Balance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ของผลิตภัณฑ์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Ethane,C3/LPG,NGL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Pentane </a:t>
            </a:r>
            <a:endParaRPr lang="th-TH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รวมถึงแผนการจำหน่ายผลิตภัณฑ์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50300A-01B2-44FF-A5D1-35C32AE5CDF1}"/>
              </a:ext>
            </a:extLst>
          </p:cNvPr>
          <p:cNvSpPr/>
          <p:nvPr/>
        </p:nvSpPr>
        <p:spPr>
          <a:xfrm>
            <a:off x="644400" y="1181743"/>
            <a:ext cx="25922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D96345-A2F5-4EE3-9AF5-6E6C6EB90944}"/>
              </a:ext>
            </a:extLst>
          </p:cNvPr>
          <p:cNvSpPr/>
          <p:nvPr/>
        </p:nvSpPr>
        <p:spPr>
          <a:xfrm>
            <a:off x="2948656" y="965719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9275CB-C46D-45BA-91D9-870A2998F3D4}"/>
              </a:ext>
            </a:extLst>
          </p:cNvPr>
          <p:cNvSpPr/>
          <p:nvPr/>
        </p:nvSpPr>
        <p:spPr>
          <a:xfrm>
            <a:off x="5948843" y="1550626"/>
            <a:ext cx="82463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1B86BF-6F5E-49AE-BC7E-D9E434A061CF}"/>
              </a:ext>
            </a:extLst>
          </p:cNvPr>
          <p:cNvSpPr/>
          <p:nvPr/>
        </p:nvSpPr>
        <p:spPr>
          <a:xfrm>
            <a:off x="6778304" y="1586630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B1C6C-289E-45EF-B05B-AC9D592CA928}"/>
              </a:ext>
            </a:extLst>
          </p:cNvPr>
          <p:cNvSpPr/>
          <p:nvPr/>
        </p:nvSpPr>
        <p:spPr>
          <a:xfrm>
            <a:off x="7373267" y="908720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34070B-0EAD-4139-9F56-5270D0BF269B}"/>
              </a:ext>
            </a:extLst>
          </p:cNvPr>
          <p:cNvSpPr/>
          <p:nvPr/>
        </p:nvSpPr>
        <p:spPr>
          <a:xfrm>
            <a:off x="7127965" y="946728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AF99BE-A559-42B8-9BA8-200D8E960A62}"/>
              </a:ext>
            </a:extLst>
          </p:cNvPr>
          <p:cNvSpPr/>
          <p:nvPr/>
        </p:nvSpPr>
        <p:spPr>
          <a:xfrm>
            <a:off x="7840094" y="892818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D1151D-D6EF-4327-A609-B51095A81E80}"/>
              </a:ext>
            </a:extLst>
          </p:cNvPr>
          <p:cNvSpPr/>
          <p:nvPr/>
        </p:nvSpPr>
        <p:spPr>
          <a:xfrm>
            <a:off x="8029244" y="701693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738C02-C20B-47DE-976A-9E9447D1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0" y="551429"/>
            <a:ext cx="10992544" cy="5377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12C66A-16F0-421F-ADFE-32ED4B90CC4C}"/>
              </a:ext>
            </a:extLst>
          </p:cNvPr>
          <p:cNvSpPr/>
          <p:nvPr/>
        </p:nvSpPr>
        <p:spPr>
          <a:xfrm>
            <a:off x="475072" y="623437"/>
            <a:ext cx="1296144" cy="3600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B78DD-B8A4-45E8-94A8-F8A9C26A91F4}"/>
              </a:ext>
            </a:extLst>
          </p:cNvPr>
          <p:cNvSpPr txBox="1"/>
          <p:nvPr/>
        </p:nvSpPr>
        <p:spPr>
          <a:xfrm>
            <a:off x="485287" y="706478"/>
            <a:ext cx="1057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 Balance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CA4F8-D1D6-4DAD-ABEE-42FBCDB41941}"/>
              </a:ext>
            </a:extLst>
          </p:cNvPr>
          <p:cNvSpPr/>
          <p:nvPr/>
        </p:nvSpPr>
        <p:spPr>
          <a:xfrm>
            <a:off x="485287" y="1127493"/>
            <a:ext cx="1285929" cy="1440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87AAA-5763-4703-8068-C1102E91B8B3}"/>
              </a:ext>
            </a:extLst>
          </p:cNvPr>
          <p:cNvSpPr txBox="1"/>
          <p:nvPr/>
        </p:nvSpPr>
        <p:spPr>
          <a:xfrm>
            <a:off x="485287" y="1119145"/>
            <a:ext cx="108510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Ability     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Ethane Balance  C3/LPG Balance       NGL Balance       Pentane Balance    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แผนจำหน่าย เม.ย.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 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ปรับแผนจำหน่าย เม.ย.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  สรุปแผนจำน่าย เม.ย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 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แผนจำหน่าย พ.ค.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 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ปรับแผนจำหน่าย พ.ค.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สรุปแผนจำน่าย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พ.ค.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   แผนจำหน่าย มิ.ย.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 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ปรับแผนจำหน่าย มิ.ย.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 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สรุปแผนจำน่าย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มิ.ย.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64</a:t>
            </a:r>
            <a:r>
              <a:rPr lang="th-TH" sz="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Link 2021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57838-240B-4327-AB2C-E681C72CE0B3}"/>
              </a:ext>
            </a:extLst>
          </p:cNvPr>
          <p:cNvSpPr/>
          <p:nvPr/>
        </p:nvSpPr>
        <p:spPr>
          <a:xfrm>
            <a:off x="979128" y="1631549"/>
            <a:ext cx="792088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8E4872-CC34-4C58-AEF7-4674E881E57A}"/>
              </a:ext>
            </a:extLst>
          </p:cNvPr>
          <p:cNvSpPr/>
          <p:nvPr/>
        </p:nvSpPr>
        <p:spPr>
          <a:xfrm>
            <a:off x="10628200" y="767453"/>
            <a:ext cx="415270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B3C652-01D5-47EE-B974-B22A46AA6720}"/>
              </a:ext>
            </a:extLst>
          </p:cNvPr>
          <p:cNvSpPr txBox="1"/>
          <p:nvPr/>
        </p:nvSpPr>
        <p:spPr>
          <a:xfrm>
            <a:off x="979128" y="1586370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LPG  Plan Rolling </a:t>
            </a:r>
            <a:r>
              <a:rPr lang="th-TH" sz="800" dirty="0">
                <a:solidFill>
                  <a:schemeClr val="bg1"/>
                </a:solidFill>
              </a:rPr>
              <a:t>เดือน </a:t>
            </a:r>
            <a:r>
              <a:rPr lang="en-US" sz="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191D19-60E8-4A81-8045-13AD971739B8}"/>
              </a:ext>
            </a:extLst>
          </p:cNvPr>
          <p:cNvSpPr/>
          <p:nvPr/>
        </p:nvSpPr>
        <p:spPr>
          <a:xfrm>
            <a:off x="682867" y="2202028"/>
            <a:ext cx="1664413" cy="405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CF4EA4-FC71-46E4-9732-0418FFE9B0CE}"/>
              </a:ext>
            </a:extLst>
          </p:cNvPr>
          <p:cNvSpPr txBox="1"/>
          <p:nvPr/>
        </p:nvSpPr>
        <p:spPr>
          <a:xfrm>
            <a:off x="10534310" y="730443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Export Excel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B16C3-07CC-4DB1-8FDF-C3EA9BBB0931}"/>
              </a:ext>
            </a:extLst>
          </p:cNvPr>
          <p:cNvSpPr txBox="1"/>
          <p:nvPr/>
        </p:nvSpPr>
        <p:spPr>
          <a:xfrm>
            <a:off x="745031" y="2116675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New Balance  Ability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DBF764-CCC0-4A99-9DDB-89AD501B8EBB}"/>
              </a:ext>
            </a:extLst>
          </p:cNvPr>
          <p:cNvSpPr/>
          <p:nvPr/>
        </p:nvSpPr>
        <p:spPr>
          <a:xfrm>
            <a:off x="8179928" y="1686139"/>
            <a:ext cx="648072" cy="144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76EB97-1ADE-4088-9DCC-5F01468D4A87}"/>
              </a:ext>
            </a:extLst>
          </p:cNvPr>
          <p:cNvSpPr txBox="1"/>
          <p:nvPr/>
        </p:nvSpPr>
        <p:spPr>
          <a:xfrm>
            <a:off x="8124991" y="1650425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145388"/>
                </a:solidFill>
              </a:rPr>
              <a:t>Nov - 2021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BD21E-967B-45B7-9280-80A75B1E0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23"/>
          <a:stretch/>
        </p:blipFill>
        <p:spPr>
          <a:xfrm>
            <a:off x="707092" y="2477621"/>
            <a:ext cx="10298439" cy="34514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9BD5280-3D09-4F1B-8590-AE091369EEF5}"/>
              </a:ext>
            </a:extLst>
          </p:cNvPr>
          <p:cNvSpPr txBox="1"/>
          <p:nvPr/>
        </p:nvSpPr>
        <p:spPr>
          <a:xfrm>
            <a:off x="5948843" y="3215772"/>
            <a:ext cx="4586129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การแสดงข้อมูล จะแสดงเป็น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tab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ข้อมูลทั้งหมด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 Tab Sheet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ได้แก่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, Ethane Balance,  C3/LPG Balance ,      NGL Balance       Pentane Balance,    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แผนจำหน่าย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ปรับแผนจำหน่าย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สรุปแผนจำน่าย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สามเดือนของเดือนที่ค้นหา,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m-1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m+1 )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ข้อมูลเดือนปัจจุบัน โดยใช้ข้อมูลจาก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ล่าสุด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การค้นหา สามารถค้นหาได้จาก เดือนปี 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โดยการแสดงผลส่วน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มาในรูปแบบ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เหมือนการแสดงบนหน้าจอ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 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ข้อมูลทีคำนวณให้ตามหน้า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web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</a:t>
            </a:r>
          </a:p>
          <a:p>
            <a:endParaRPr lang="th-TH" sz="1400" dirty="0">
              <a:solidFill>
                <a:srgbClr val="145388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แสดงเดือน สามเดือน ก่อนหน้า ปัจจุบัน ปัจจุบัน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+1</a:t>
            </a:r>
            <a:endParaRPr lang="th-TH" sz="1400" dirty="0">
              <a:solidFill>
                <a:srgbClr val="145388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+mj-lt"/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0851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66F94-C727-4EBA-9DB2-0FCDC6E5FA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0CB33-355A-4295-A789-B84BCE853B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Ability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115CE8-573A-46E3-B990-674E51611C17}"/>
              </a:ext>
            </a:extLst>
          </p:cNvPr>
          <p:cNvGrpSpPr/>
          <p:nvPr/>
        </p:nvGrpSpPr>
        <p:grpSpPr>
          <a:xfrm>
            <a:off x="815394" y="836711"/>
            <a:ext cx="3975374" cy="5982420"/>
            <a:chOff x="248419" y="836712"/>
            <a:chExt cx="7153896" cy="79928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9637C0-4A30-4136-B558-5B2E301B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52" y="836712"/>
              <a:ext cx="7138963" cy="40184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34B4E7-7D02-4C7B-8274-B3132F9E9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351" y="4855165"/>
              <a:ext cx="7138963" cy="30267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E17332-E1E9-4895-87D7-F3C75FD8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210" y="7893496"/>
              <a:ext cx="7138963" cy="3895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492601-DB2C-4931-9C5B-2C5336D67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419" y="8255954"/>
              <a:ext cx="7153754" cy="57364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0945D6-A9AE-4B9F-939E-D148E38E8722}"/>
              </a:ext>
            </a:extLst>
          </p:cNvPr>
          <p:cNvSpPr txBox="1"/>
          <p:nvPr/>
        </p:nvSpPr>
        <p:spPr>
          <a:xfrm>
            <a:off x="6621498" y="3215772"/>
            <a:ext cx="3913474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Ability</a:t>
            </a: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จะเป็นรายงานแสดงข้อมูล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Rayong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Khm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+mj-lt"/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595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BF8ED4D-C393-49B5-AF63-6A0228A2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08720"/>
            <a:ext cx="9097005" cy="42693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E8735-A703-4CC9-9A84-ABA82B365D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D9C17-7E11-4F11-93F0-A9ABD5E9CB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E370A-A82B-4118-A7E0-706995AA4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98"/>
          <a:stretch/>
        </p:blipFill>
        <p:spPr>
          <a:xfrm>
            <a:off x="1616294" y="2780928"/>
            <a:ext cx="10195128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2A2A28-3116-4629-89FB-F12575F06CE8}"/>
              </a:ext>
            </a:extLst>
          </p:cNvPr>
          <p:cNvSpPr txBox="1"/>
          <p:nvPr/>
        </p:nvSpPr>
        <p:spPr>
          <a:xfrm>
            <a:off x="9288349" y="1063954"/>
            <a:ext cx="26823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Ability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ส่วนแสดงเดือน ปี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สามารถแสดงเหมือนกับหน้าจอ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เลยได้หรือไม่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?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ได้เลย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Font typeface="+mj-lt"/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6FCE9E-F21A-449D-91B1-4FF4B880F6AB}"/>
              </a:ext>
            </a:extLst>
          </p:cNvPr>
          <p:cNvSpPr/>
          <p:nvPr/>
        </p:nvSpPr>
        <p:spPr>
          <a:xfrm>
            <a:off x="1616294" y="847930"/>
            <a:ext cx="7672055" cy="492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D10C9A-2AAD-4695-AE9D-6BBAFFCF62FA}"/>
              </a:ext>
            </a:extLst>
          </p:cNvPr>
          <p:cNvSpPr/>
          <p:nvPr/>
        </p:nvSpPr>
        <p:spPr>
          <a:xfrm>
            <a:off x="1847528" y="3765449"/>
            <a:ext cx="9865096" cy="311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9A2939-471E-43D9-A125-F3DE75D3ABB3}"/>
              </a:ext>
            </a:extLst>
          </p:cNvPr>
          <p:cNvSpPr/>
          <p:nvPr/>
        </p:nvSpPr>
        <p:spPr>
          <a:xfrm>
            <a:off x="1415480" y="1052736"/>
            <a:ext cx="200814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74A20B-A6BB-4B8E-B2EF-57C4EC6E7F02}"/>
              </a:ext>
            </a:extLst>
          </p:cNvPr>
          <p:cNvSpPr/>
          <p:nvPr/>
        </p:nvSpPr>
        <p:spPr>
          <a:xfrm>
            <a:off x="1648323" y="3777244"/>
            <a:ext cx="200814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7735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E8735-A703-4CC9-9A84-ABA82B365D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D9C17-7E11-4F11-93F0-A9ABD5E9CB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BA614-51C4-4D9F-B9E7-45BFE7F7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155570"/>
            <a:ext cx="704850" cy="2381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632EF2-9F0D-449E-BF57-C48C673F4143}"/>
              </a:ext>
            </a:extLst>
          </p:cNvPr>
          <p:cNvGrpSpPr/>
          <p:nvPr/>
        </p:nvGrpSpPr>
        <p:grpSpPr>
          <a:xfrm>
            <a:off x="100453" y="826950"/>
            <a:ext cx="5635507" cy="4978314"/>
            <a:chOff x="191344" y="116632"/>
            <a:chExt cx="8619666" cy="77500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E370A-A82B-4118-A7E0-706995AA4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898"/>
            <a:stretch/>
          </p:blipFill>
          <p:spPr>
            <a:xfrm>
              <a:off x="191344" y="116632"/>
              <a:ext cx="8619666" cy="26977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5A397A-B4DE-4E63-94DC-A8E984370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213" y="2808121"/>
              <a:ext cx="8561199" cy="22254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FFA6BE-335B-44B3-A8B7-F13E6CEE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213" y="5033614"/>
              <a:ext cx="8479075" cy="283311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871A18-C7C1-4DFD-AB52-C361A8107A00}"/>
              </a:ext>
            </a:extLst>
          </p:cNvPr>
          <p:cNvGrpSpPr/>
          <p:nvPr/>
        </p:nvGrpSpPr>
        <p:grpSpPr>
          <a:xfrm>
            <a:off x="3312492" y="1810999"/>
            <a:ext cx="6287100" cy="4974307"/>
            <a:chOff x="6646637" y="437790"/>
            <a:chExt cx="5715097" cy="52730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F8ED4D-C393-49B5-AF63-6A0228A26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6638" y="437790"/>
              <a:ext cx="5715096" cy="30076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82EF10-1693-45EF-AB6D-D92F45F95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6637" y="3445473"/>
              <a:ext cx="5715096" cy="2265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567393-466F-465C-A2B8-1D360462F9CE}"/>
              </a:ext>
            </a:extLst>
          </p:cNvPr>
          <p:cNvSpPr txBox="1"/>
          <p:nvPr/>
        </p:nvSpPr>
        <p:spPr>
          <a:xfrm>
            <a:off x="6095999" y="889637"/>
            <a:ext cx="59955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Ability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ข้อมูลที่แสดงเป็นข้อมูลจาก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สามารถแสดงเหมือนกับหน้าจอ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เลยได้หรือไม่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?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ได้เลย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9455D-0538-44E6-B141-75035C075FF0}"/>
              </a:ext>
            </a:extLst>
          </p:cNvPr>
          <p:cNvSpPr/>
          <p:nvPr/>
        </p:nvSpPr>
        <p:spPr>
          <a:xfrm>
            <a:off x="191344" y="1544324"/>
            <a:ext cx="1184101" cy="433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EA7447-C08A-428D-ACB0-29730B870E5C}"/>
              </a:ext>
            </a:extLst>
          </p:cNvPr>
          <p:cNvSpPr/>
          <p:nvPr/>
        </p:nvSpPr>
        <p:spPr>
          <a:xfrm>
            <a:off x="3215680" y="1795831"/>
            <a:ext cx="1296144" cy="5062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55FD1D-9684-4C4F-A69C-4A24215541D2}"/>
              </a:ext>
            </a:extLst>
          </p:cNvPr>
          <p:cNvSpPr/>
          <p:nvPr/>
        </p:nvSpPr>
        <p:spPr>
          <a:xfrm>
            <a:off x="1382273" y="1536959"/>
            <a:ext cx="200814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84C3DD-FB66-4B0D-BB07-1EA5C1A957F6}"/>
              </a:ext>
            </a:extLst>
          </p:cNvPr>
          <p:cNvSpPr/>
          <p:nvPr/>
        </p:nvSpPr>
        <p:spPr>
          <a:xfrm>
            <a:off x="3001751" y="1810999"/>
            <a:ext cx="200814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442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15A26-1475-4079-8C08-98914F37DA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AB823-ADBC-45D7-80EE-E4E58DED8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Ability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ED5D0-D0C3-4C3F-9A79-67DB77EC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932692"/>
            <a:ext cx="8320091" cy="57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FD09E-0D3D-4904-9F13-74FB7DA5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5" y="1511017"/>
            <a:ext cx="8337322" cy="851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985EA9-A979-4A8E-92A2-C91929D6FCBF}"/>
              </a:ext>
            </a:extLst>
          </p:cNvPr>
          <p:cNvSpPr txBox="1"/>
          <p:nvPr/>
        </p:nvSpPr>
        <p:spPr>
          <a:xfrm>
            <a:off x="9144632" y="1248213"/>
            <a:ext cx="277439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Ability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แสดงมาจาก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ส่วนแสดงข้อมูลจาก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KHM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khm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1ECEE-BEDE-4120-BC5C-4DF40EFFE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878" y="2997996"/>
            <a:ext cx="4838700" cy="2276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7AF297-E417-44D0-8D0F-1052D242E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4" y="4221088"/>
            <a:ext cx="10251120" cy="25375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E8B05-EEC2-45EE-8656-219A6101875E}"/>
              </a:ext>
            </a:extLst>
          </p:cNvPr>
          <p:cNvSpPr/>
          <p:nvPr/>
        </p:nvSpPr>
        <p:spPr>
          <a:xfrm>
            <a:off x="287306" y="860954"/>
            <a:ext cx="8544998" cy="650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8B943-F3AB-4FF7-BFF2-546EB70119F6}"/>
              </a:ext>
            </a:extLst>
          </p:cNvPr>
          <p:cNvSpPr/>
          <p:nvPr/>
        </p:nvSpPr>
        <p:spPr>
          <a:xfrm>
            <a:off x="267311" y="1553783"/>
            <a:ext cx="8544998" cy="997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90586-5956-4E58-B502-44EE935D1B64}"/>
              </a:ext>
            </a:extLst>
          </p:cNvPr>
          <p:cNvSpPr/>
          <p:nvPr/>
        </p:nvSpPr>
        <p:spPr>
          <a:xfrm>
            <a:off x="8812309" y="838378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D24B5-A92F-44E7-A02D-8D9BA5CE5E43}"/>
              </a:ext>
            </a:extLst>
          </p:cNvPr>
          <p:cNvSpPr/>
          <p:nvPr/>
        </p:nvSpPr>
        <p:spPr>
          <a:xfrm>
            <a:off x="8802270" y="1583529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9DA75F-F061-411D-A8A9-09745A9BFF7A}"/>
              </a:ext>
            </a:extLst>
          </p:cNvPr>
          <p:cNvSpPr/>
          <p:nvPr/>
        </p:nvSpPr>
        <p:spPr>
          <a:xfrm>
            <a:off x="7951119" y="3293748"/>
            <a:ext cx="792088" cy="389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641D8-3B87-42A4-8377-E7B4AF4C8436}"/>
              </a:ext>
            </a:extLst>
          </p:cNvPr>
          <p:cNvSpPr/>
          <p:nvPr/>
        </p:nvSpPr>
        <p:spPr>
          <a:xfrm>
            <a:off x="8743207" y="3310973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81A272-54A3-49D4-8A20-8B068FA758AC}"/>
              </a:ext>
            </a:extLst>
          </p:cNvPr>
          <p:cNvSpPr/>
          <p:nvPr/>
        </p:nvSpPr>
        <p:spPr>
          <a:xfrm>
            <a:off x="232422" y="5158532"/>
            <a:ext cx="10112992" cy="718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426973-51D3-49A0-8B83-89E0B2ABF466}"/>
              </a:ext>
            </a:extLst>
          </p:cNvPr>
          <p:cNvSpPr/>
          <p:nvPr/>
        </p:nvSpPr>
        <p:spPr>
          <a:xfrm>
            <a:off x="10353750" y="5214805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94E7F4-29EE-4172-B37D-732CD924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4" y="2619420"/>
            <a:ext cx="8320091" cy="578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852044-3DB0-436E-AAA1-343F468A48B1}"/>
              </a:ext>
            </a:extLst>
          </p:cNvPr>
          <p:cNvSpPr/>
          <p:nvPr/>
        </p:nvSpPr>
        <p:spPr>
          <a:xfrm>
            <a:off x="287306" y="2633944"/>
            <a:ext cx="8544998" cy="650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D6A08E-CF4E-4799-8008-60834A4ACFCA}"/>
              </a:ext>
            </a:extLst>
          </p:cNvPr>
          <p:cNvSpPr/>
          <p:nvPr/>
        </p:nvSpPr>
        <p:spPr>
          <a:xfrm>
            <a:off x="8804914" y="2757962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91AFDF-67CB-4874-8C1D-68FBA2B8B031}"/>
              </a:ext>
            </a:extLst>
          </p:cNvPr>
          <p:cNvSpPr/>
          <p:nvPr/>
        </p:nvSpPr>
        <p:spPr>
          <a:xfrm>
            <a:off x="1127448" y="4694862"/>
            <a:ext cx="792088" cy="389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5C34F-D5C2-4B9C-9676-55F16D414E28}"/>
              </a:ext>
            </a:extLst>
          </p:cNvPr>
          <p:cNvSpPr/>
          <p:nvPr/>
        </p:nvSpPr>
        <p:spPr>
          <a:xfrm>
            <a:off x="1874528" y="4697644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6911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92B80-D674-44A8-876D-CE866B6A12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3055C9-6A68-4EF5-A380-80719EEC771E}"/>
              </a:ext>
            </a:extLst>
          </p:cNvPr>
          <p:cNvSpPr txBox="1">
            <a:spLocks/>
          </p:cNvSpPr>
          <p:nvPr/>
        </p:nvSpPr>
        <p:spPr>
          <a:xfrm>
            <a:off x="911424" y="2492896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interaction and design</a:t>
            </a:r>
            <a:r>
              <a:rPr lang="th-TH"/>
              <a:t> </a:t>
            </a:r>
            <a:r>
              <a:rPr lang="en-US"/>
              <a:t>– New Balance Report   Sheet : Ethane Balance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38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191D1-C815-4EB1-B625-24D16A2D1CD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A7B82-B31E-4D27-B7D1-C1DBAF2F2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Ethane Balance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03F76-9D66-4F29-BFE1-FD9A4DFB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052736"/>
            <a:ext cx="7903492" cy="412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B7EF6-4A41-4029-AE62-15A378010D77}"/>
              </a:ext>
            </a:extLst>
          </p:cNvPr>
          <p:cNvSpPr/>
          <p:nvPr/>
        </p:nvSpPr>
        <p:spPr>
          <a:xfrm>
            <a:off x="191344" y="1682193"/>
            <a:ext cx="8064896" cy="1026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6FB3D-A804-4D38-B79D-635EE5B615F8}"/>
              </a:ext>
            </a:extLst>
          </p:cNvPr>
          <p:cNvSpPr/>
          <p:nvPr/>
        </p:nvSpPr>
        <p:spPr>
          <a:xfrm>
            <a:off x="8256240" y="1682193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48C7B5-5164-45CC-8376-28C08EBD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98"/>
          <a:stretch/>
        </p:blipFill>
        <p:spPr>
          <a:xfrm>
            <a:off x="2336374" y="3753056"/>
            <a:ext cx="9592274" cy="284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F8BD43-9D40-4195-A9C8-D0151F508B7F}"/>
              </a:ext>
            </a:extLst>
          </p:cNvPr>
          <p:cNvSpPr/>
          <p:nvPr/>
        </p:nvSpPr>
        <p:spPr>
          <a:xfrm>
            <a:off x="2495599" y="4886819"/>
            <a:ext cx="9035131" cy="1338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BB2692-9025-4A57-8E7C-4F38D95E3C5A}"/>
              </a:ext>
            </a:extLst>
          </p:cNvPr>
          <p:cNvSpPr/>
          <p:nvPr/>
        </p:nvSpPr>
        <p:spPr>
          <a:xfrm>
            <a:off x="11551609" y="5019228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A4D33-A150-4983-893A-59BF8093A995}"/>
              </a:ext>
            </a:extLst>
          </p:cNvPr>
          <p:cNvSpPr txBox="1"/>
          <p:nvPr/>
        </p:nvSpPr>
        <p:spPr>
          <a:xfrm>
            <a:off x="9144632" y="1248213"/>
            <a:ext cx="277439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Ethane Balance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และยอดรวมของทุกโรง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*1000/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จำนวนวันของแต่ละเดือน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หน้าเดือน</a:t>
            </a:r>
          </a:p>
          <a:p>
            <a:pPr marL="342900" indent="-342900"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E562A0-E4CF-463D-867A-43C8C77C1CB7}"/>
              </a:ext>
            </a:extLst>
          </p:cNvPr>
          <p:cNvSpPr/>
          <p:nvPr/>
        </p:nvSpPr>
        <p:spPr>
          <a:xfrm>
            <a:off x="182650" y="2708920"/>
            <a:ext cx="8064896" cy="19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371A2-E0CE-400F-83F9-44D0E7B47D22}"/>
              </a:ext>
            </a:extLst>
          </p:cNvPr>
          <p:cNvSpPr/>
          <p:nvPr/>
        </p:nvSpPr>
        <p:spPr>
          <a:xfrm>
            <a:off x="8256240" y="2708920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597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191D1-C815-4EB1-B625-24D16A2D1CD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A7B82-B31E-4D27-B7D1-C1DBAF2F2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Ethane Balance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03F76-9D66-4F29-BFE1-FD9A4DFB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052736"/>
            <a:ext cx="7903492" cy="412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B7EF6-4A41-4029-AE62-15A378010D77}"/>
              </a:ext>
            </a:extLst>
          </p:cNvPr>
          <p:cNvSpPr/>
          <p:nvPr/>
        </p:nvSpPr>
        <p:spPr>
          <a:xfrm>
            <a:off x="217467" y="3014133"/>
            <a:ext cx="8064896" cy="3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6FB3D-A804-4D38-B79D-635EE5B615F8}"/>
              </a:ext>
            </a:extLst>
          </p:cNvPr>
          <p:cNvSpPr/>
          <p:nvPr/>
        </p:nvSpPr>
        <p:spPr>
          <a:xfrm>
            <a:off x="8292672" y="3014133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A4D33-A150-4983-893A-59BF8093A995}"/>
              </a:ext>
            </a:extLst>
          </p:cNvPr>
          <p:cNvSpPr txBox="1"/>
          <p:nvPr/>
        </p:nvSpPr>
        <p:spPr>
          <a:xfrm>
            <a:off x="8688288" y="1248213"/>
            <a:ext cx="323073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Ethane Balance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C2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C2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ผลรวมของ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รวมกัน</a:t>
            </a:r>
          </a:p>
          <a:p>
            <a:pPr marL="342900" indent="-342900">
              <a:buAutoNum type="arabicPeriod" startAt="3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ผลรวมของ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* 1000 /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จำนวนวันของแต่ละเดือน</a:t>
            </a:r>
          </a:p>
          <a:p>
            <a:pPr marL="342900" indent="-342900">
              <a:buAutoNum type="arabicPeriod" startAt="3"/>
            </a:pP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Balance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Balance = Total Supply – Total Demand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371A2-E0CE-400F-83F9-44D0E7B47D22}"/>
              </a:ext>
            </a:extLst>
          </p:cNvPr>
          <p:cNvSpPr/>
          <p:nvPr/>
        </p:nvSpPr>
        <p:spPr>
          <a:xfrm>
            <a:off x="3148068" y="5388290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65D1B7-D319-45CD-97F0-DBB29B8A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49" y="4365104"/>
            <a:ext cx="8771557" cy="24446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E562A0-E4CF-463D-867A-43C8C77C1CB7}"/>
              </a:ext>
            </a:extLst>
          </p:cNvPr>
          <p:cNvSpPr/>
          <p:nvPr/>
        </p:nvSpPr>
        <p:spPr>
          <a:xfrm>
            <a:off x="3326148" y="5421981"/>
            <a:ext cx="8771557" cy="20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22CCD-9820-4B0F-A474-3D1DEB5AD976}"/>
              </a:ext>
            </a:extLst>
          </p:cNvPr>
          <p:cNvSpPr/>
          <p:nvPr/>
        </p:nvSpPr>
        <p:spPr>
          <a:xfrm>
            <a:off x="3326147" y="4819272"/>
            <a:ext cx="8771557" cy="20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2C3E8-E1F0-41B4-ACCD-CEFD77317166}"/>
              </a:ext>
            </a:extLst>
          </p:cNvPr>
          <p:cNvSpPr/>
          <p:nvPr/>
        </p:nvSpPr>
        <p:spPr>
          <a:xfrm>
            <a:off x="3148067" y="4809932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E66CBC-D201-4A7E-82B8-153D4A7989B1}"/>
              </a:ext>
            </a:extLst>
          </p:cNvPr>
          <p:cNvSpPr/>
          <p:nvPr/>
        </p:nvSpPr>
        <p:spPr>
          <a:xfrm>
            <a:off x="217467" y="3374173"/>
            <a:ext cx="8064896" cy="183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8D3F9-D6D3-48A6-95C1-7C12B1D5E0FF}"/>
              </a:ext>
            </a:extLst>
          </p:cNvPr>
          <p:cNvSpPr/>
          <p:nvPr/>
        </p:nvSpPr>
        <p:spPr>
          <a:xfrm>
            <a:off x="8282363" y="3356682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F2C56-3C79-41DF-9D83-BDF46AE3B3A7}"/>
              </a:ext>
            </a:extLst>
          </p:cNvPr>
          <p:cNvSpPr/>
          <p:nvPr/>
        </p:nvSpPr>
        <p:spPr>
          <a:xfrm>
            <a:off x="182650" y="3778094"/>
            <a:ext cx="8064896" cy="183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25F83-C39D-4A36-AD79-449C7D2247DA}"/>
              </a:ext>
            </a:extLst>
          </p:cNvPr>
          <p:cNvSpPr/>
          <p:nvPr/>
        </p:nvSpPr>
        <p:spPr>
          <a:xfrm>
            <a:off x="182650" y="3944123"/>
            <a:ext cx="8064896" cy="13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409DB-E409-4493-9320-64CBA9382D1C}"/>
              </a:ext>
            </a:extLst>
          </p:cNvPr>
          <p:cNvSpPr/>
          <p:nvPr/>
        </p:nvSpPr>
        <p:spPr>
          <a:xfrm>
            <a:off x="8241149" y="3652295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5103C4-FE54-4F8A-B4E0-288A197717DD}"/>
              </a:ext>
            </a:extLst>
          </p:cNvPr>
          <p:cNvSpPr/>
          <p:nvPr/>
        </p:nvSpPr>
        <p:spPr>
          <a:xfrm>
            <a:off x="8241149" y="3933056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4CA59-732F-42D8-8EB9-27B412599858}"/>
              </a:ext>
            </a:extLst>
          </p:cNvPr>
          <p:cNvSpPr/>
          <p:nvPr/>
        </p:nvSpPr>
        <p:spPr>
          <a:xfrm>
            <a:off x="182650" y="4105224"/>
            <a:ext cx="8064896" cy="136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DE4C2E-DC6D-4E5B-A295-D6F79BE34640}"/>
              </a:ext>
            </a:extLst>
          </p:cNvPr>
          <p:cNvSpPr/>
          <p:nvPr/>
        </p:nvSpPr>
        <p:spPr>
          <a:xfrm>
            <a:off x="8077804" y="4208956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3553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A7B82-B31E-4D27-B7D1-C1DBAF2F2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Ethane Balance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03F76-9D66-4F29-BFE1-FD9A4DFB5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052736"/>
            <a:ext cx="7903492" cy="412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B7EF6-4A41-4029-AE62-15A378010D77}"/>
              </a:ext>
            </a:extLst>
          </p:cNvPr>
          <p:cNvSpPr/>
          <p:nvPr/>
        </p:nvSpPr>
        <p:spPr>
          <a:xfrm>
            <a:off x="231896" y="4581128"/>
            <a:ext cx="8064896" cy="96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8C838-73B0-49D5-912A-2C4A8CDDC42F}"/>
              </a:ext>
            </a:extLst>
          </p:cNvPr>
          <p:cNvSpPr/>
          <p:nvPr/>
        </p:nvSpPr>
        <p:spPr>
          <a:xfrm>
            <a:off x="8305341" y="4578270"/>
            <a:ext cx="2520280" cy="9604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 </a:t>
            </a:r>
            <a:r>
              <a:rPr lang="th-TH" sz="1200" dirty="0"/>
              <a:t>ในหน่วย </a:t>
            </a:r>
            <a:r>
              <a:rPr lang="en-US" sz="1200" dirty="0"/>
              <a:t>Ton </a:t>
            </a:r>
            <a:r>
              <a:rPr lang="th-TH" sz="1200" dirty="0"/>
              <a:t>คำถาม ต้องแสดงในรายงานหรือไม่ </a:t>
            </a:r>
            <a:r>
              <a:rPr lang="en-US" sz="1200" dirty="0"/>
              <a:t>? </a:t>
            </a:r>
            <a:r>
              <a:rPr lang="th-TH" sz="1200" dirty="0"/>
              <a:t> ไม่ต้องแสดง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701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F44F1-5AB9-4E4E-8776-E590270949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6CBCE-F9B0-4D74-922F-686B9BD758D7}"/>
              </a:ext>
            </a:extLst>
          </p:cNvPr>
          <p:cNvSpPr txBox="1"/>
          <p:nvPr/>
        </p:nvSpPr>
        <p:spPr>
          <a:xfrm>
            <a:off x="1907895" y="2204864"/>
            <a:ext cx="78073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รายงานแผนการผลิตอีเทน </a:t>
            </a:r>
            <a:r>
              <a:rPr lang="en-US" sz="28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Rolling 12 Months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คือรายงานข้อมูล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Volume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ที่ได้มาจาก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Optimize Engine </a:t>
            </a:r>
            <a:r>
              <a:rPr lang="th-TH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เพื่อส่งให้ทางลูกค้า </a:t>
            </a:r>
            <a:r>
              <a:rPr lang="en-US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66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99EF6-3430-4C3B-9CF2-89A5D8B06B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63534-067B-4D1D-A1F9-0181314A0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C3/LPG Balance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3546E-8FAE-474D-9F9E-73A35E08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836713"/>
            <a:ext cx="8208912" cy="1245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DF3C3-07A0-46C2-A1A6-D2DB5969E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85" b="31481"/>
          <a:stretch/>
        </p:blipFill>
        <p:spPr>
          <a:xfrm>
            <a:off x="676916" y="2132856"/>
            <a:ext cx="7749830" cy="38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0DF99-63C0-4D1D-8764-F6A40A342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780928"/>
            <a:ext cx="8238885" cy="3030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B9CD0-1794-487C-87DB-40C470101963}"/>
              </a:ext>
            </a:extLst>
          </p:cNvPr>
          <p:cNvSpPr txBox="1"/>
          <p:nvPr/>
        </p:nvSpPr>
        <p:spPr>
          <a:xfrm>
            <a:off x="8688288" y="1248213"/>
            <a:ext cx="323073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C3/LPG Balance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, ยอดรวมในหน่วย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ยอดรวมในหน่วย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Ton/Day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โรงกลั่น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ปรับเพิ่มเติมจากไฟล์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Template)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Supply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ควรเพิ่มหรือไม่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</a:t>
            </a:r>
          </a:p>
          <a:p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เพิ่มคอลัม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khm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Supply =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จะมี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โรงกลั่น, ขนอม,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import  , C3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รายย้อน  เหมือนใน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solidFill>
                  <a:srgbClr val="0070C0"/>
                </a:solidFill>
              </a:rPr>
              <a:t>เหมือนกับ </a:t>
            </a:r>
            <a:r>
              <a:rPr lang="en-US" sz="1400" dirty="0">
                <a:solidFill>
                  <a:srgbClr val="0070C0"/>
                </a:solidFill>
              </a:rPr>
              <a:t>LPG Plan Rolling</a:t>
            </a:r>
            <a:r>
              <a:rPr lang="th-TH" sz="1400" dirty="0">
                <a:solidFill>
                  <a:srgbClr val="0070C0"/>
                </a:solidFill>
              </a:rPr>
              <a:t> เดี่ยวคุณเตยจะจัดลำดับการแสดงส่งมาให้</a:t>
            </a:r>
          </a:p>
          <a:p>
            <a:endParaRPr lang="th-TH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** </a:t>
            </a:r>
            <a:r>
              <a:rPr lang="th-TH" sz="1400" dirty="0">
                <a:solidFill>
                  <a:srgbClr val="0070C0"/>
                </a:solidFill>
              </a:rPr>
              <a:t>คุณเตยจะขอเพิ่ม </a:t>
            </a:r>
            <a:r>
              <a:rPr lang="en-US" sz="1400" dirty="0">
                <a:solidFill>
                  <a:srgbClr val="0070C0"/>
                </a:solidFill>
              </a:rPr>
              <a:t>Row Summary </a:t>
            </a:r>
            <a:r>
              <a:rPr lang="th-TH" sz="1400" dirty="0">
                <a:solidFill>
                  <a:srgbClr val="0070C0"/>
                </a:solidFill>
              </a:rPr>
              <a:t>ของ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th-TH" sz="1400" dirty="0">
                <a:solidFill>
                  <a:srgbClr val="0070C0"/>
                </a:solidFill>
              </a:rPr>
              <a:t>ข้อมูลที่อยู่บนรายงาน ก่อนจะ </a:t>
            </a:r>
            <a:r>
              <a:rPr lang="en-US" sz="1400" dirty="0">
                <a:solidFill>
                  <a:srgbClr val="0070C0"/>
                </a:solidFill>
              </a:rPr>
              <a:t>Develop</a:t>
            </a:r>
            <a:r>
              <a:rPr lang="th-TH" sz="1400" dirty="0">
                <a:solidFill>
                  <a:srgbClr val="0070C0"/>
                </a:solidFill>
              </a:rPr>
              <a:t> คุณเตยจะส่ง </a:t>
            </a:r>
            <a:r>
              <a:rPr lang="en-US" sz="1400" dirty="0">
                <a:solidFill>
                  <a:srgbClr val="0070C0"/>
                </a:solidFill>
              </a:rPr>
              <a:t>template </a:t>
            </a:r>
            <a:r>
              <a:rPr lang="th-TH" sz="1400" dirty="0">
                <a:solidFill>
                  <a:srgbClr val="0070C0"/>
                </a:solidFill>
              </a:rPr>
              <a:t>ให้</a:t>
            </a:r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C27F1-81FF-45DE-BA32-14B45B927745}"/>
              </a:ext>
            </a:extLst>
          </p:cNvPr>
          <p:cNvSpPr/>
          <p:nvPr/>
        </p:nvSpPr>
        <p:spPr>
          <a:xfrm>
            <a:off x="133576" y="1202111"/>
            <a:ext cx="8338687" cy="88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2087E-EEC2-49A0-87BB-43D85BE4DF1A}"/>
              </a:ext>
            </a:extLst>
          </p:cNvPr>
          <p:cNvSpPr/>
          <p:nvPr/>
        </p:nvSpPr>
        <p:spPr>
          <a:xfrm>
            <a:off x="8485723" y="1695456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562F2-8E3A-4BCF-8827-F934B2300783}"/>
              </a:ext>
            </a:extLst>
          </p:cNvPr>
          <p:cNvSpPr/>
          <p:nvPr/>
        </p:nvSpPr>
        <p:spPr>
          <a:xfrm>
            <a:off x="126457" y="2125905"/>
            <a:ext cx="8359266" cy="382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75961-947B-4989-B6A2-E7A992E57248}"/>
              </a:ext>
            </a:extLst>
          </p:cNvPr>
          <p:cNvSpPr/>
          <p:nvPr/>
        </p:nvSpPr>
        <p:spPr>
          <a:xfrm>
            <a:off x="8501874" y="2159724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8F7A2-4D6A-4700-872C-55AE9F256443}"/>
              </a:ext>
            </a:extLst>
          </p:cNvPr>
          <p:cNvSpPr/>
          <p:nvPr/>
        </p:nvSpPr>
        <p:spPr>
          <a:xfrm>
            <a:off x="79432" y="2472488"/>
            <a:ext cx="8359266" cy="382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2830A-ACCF-43E3-BD21-FE9811E8D788}"/>
              </a:ext>
            </a:extLst>
          </p:cNvPr>
          <p:cNvSpPr/>
          <p:nvPr/>
        </p:nvSpPr>
        <p:spPr>
          <a:xfrm>
            <a:off x="8438698" y="2559972"/>
            <a:ext cx="17807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3E6949-D2A4-4C53-B9B7-8BF2E0BCD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5" y="2549285"/>
            <a:ext cx="3600400" cy="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8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99EF6-3430-4C3B-9CF2-89A5D8B06B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63534-067B-4D1D-A1F9-0181314A0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C3/LPG Balance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B9CD0-1794-487C-87DB-40C470101963}"/>
              </a:ext>
            </a:extLst>
          </p:cNvPr>
          <p:cNvSpPr txBox="1"/>
          <p:nvPr/>
        </p:nvSpPr>
        <p:spPr>
          <a:xfrm>
            <a:off x="9336359" y="819439"/>
            <a:ext cx="267216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C3/LPG Balance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C3/LPG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4.1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มาจากบรรทัดไหน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split cargo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แถวที่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98,99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หน้าท่า เปลี่ยนชื่อให้เหมือน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4.2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มาจากบรรทัดไหน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Sum 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รวมกัน จากตัวอย่างคือล่างลงมาสองบรรทัด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0DF99-63C0-4D1D-8764-F6A40A34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802012"/>
            <a:ext cx="9080875" cy="3021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B488E0-B29B-47F5-8E7E-FFD6247A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0" y="2894894"/>
            <a:ext cx="10919963" cy="3749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C1BD91-FB7F-4319-9980-1E1C37068B74}"/>
              </a:ext>
            </a:extLst>
          </p:cNvPr>
          <p:cNvSpPr/>
          <p:nvPr/>
        </p:nvSpPr>
        <p:spPr>
          <a:xfrm>
            <a:off x="2023861" y="880902"/>
            <a:ext cx="7101436" cy="171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2B453-D168-4CE2-8C24-1A3919232412}"/>
              </a:ext>
            </a:extLst>
          </p:cNvPr>
          <p:cNvSpPr/>
          <p:nvPr/>
        </p:nvSpPr>
        <p:spPr>
          <a:xfrm>
            <a:off x="1559496" y="716035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534E1-715C-49E3-B1F9-5FEEA27684D8}"/>
              </a:ext>
            </a:extLst>
          </p:cNvPr>
          <p:cNvSpPr/>
          <p:nvPr/>
        </p:nvSpPr>
        <p:spPr>
          <a:xfrm>
            <a:off x="2020955" y="1023486"/>
            <a:ext cx="7101436" cy="171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613BDC-C1AA-41C4-A24A-6AF21EA53303}"/>
              </a:ext>
            </a:extLst>
          </p:cNvPr>
          <p:cNvSpPr/>
          <p:nvPr/>
        </p:nvSpPr>
        <p:spPr>
          <a:xfrm>
            <a:off x="1559496" y="1085124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4.2</a:t>
            </a:r>
          </a:p>
        </p:txBody>
      </p:sp>
    </p:spTree>
    <p:extLst>
      <p:ext uri="{BB962C8B-B14F-4D97-AF65-F5344CB8AC3E}">
        <p14:creationId xmlns:p14="http://schemas.microsoft.com/office/powerpoint/2010/main" val="4215527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99EF6-3430-4C3B-9CF2-89A5D8B06B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63534-067B-4D1D-A1F9-0181314A0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 C3/LPG Balance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B9CD0-1794-487C-87DB-40C470101963}"/>
              </a:ext>
            </a:extLst>
          </p:cNvPr>
          <p:cNvSpPr txBox="1"/>
          <p:nvPr/>
        </p:nvSpPr>
        <p:spPr>
          <a:xfrm>
            <a:off x="7392144" y="819439"/>
            <a:ext cx="416684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C3/LPG Balance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4.3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C3/LPG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Petro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M7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ทั้งชุด  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ตัวสีส้มจะเป็นส่วนที่ต่างกัน คือ มีการแยก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Import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กับ โรงแยก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en-US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458614-A3A5-4511-872C-E30439CAF49A}"/>
              </a:ext>
            </a:extLst>
          </p:cNvPr>
          <p:cNvGrpSpPr/>
          <p:nvPr/>
        </p:nvGrpSpPr>
        <p:grpSpPr>
          <a:xfrm>
            <a:off x="124217" y="692696"/>
            <a:ext cx="7128792" cy="6126435"/>
            <a:chOff x="183477" y="1040234"/>
            <a:chExt cx="6704611" cy="57788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C0DF99-63C0-4D1D-8764-F6A40A342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169"/>
            <a:stretch/>
          </p:blipFill>
          <p:spPr>
            <a:xfrm>
              <a:off x="183477" y="1040234"/>
              <a:ext cx="6704611" cy="210430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774615-8D9A-4758-88D4-55A2AEB9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44" y="3125414"/>
              <a:ext cx="6424744" cy="29516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3095674-3B4D-4E75-ABA9-AA1095D4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183" y="6072056"/>
              <a:ext cx="6417904" cy="74707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A01ADA-743D-4170-92BC-08490E620E55}"/>
              </a:ext>
            </a:extLst>
          </p:cNvPr>
          <p:cNvGrpSpPr/>
          <p:nvPr/>
        </p:nvGrpSpPr>
        <p:grpSpPr>
          <a:xfrm>
            <a:off x="4739054" y="1499284"/>
            <a:ext cx="7023884" cy="5275858"/>
            <a:chOff x="4552923" y="1414989"/>
            <a:chExt cx="7023884" cy="527585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47CDB2-4734-4666-953E-3ABC9E1F1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2923" y="1414989"/>
              <a:ext cx="7006063" cy="211797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58FF30-641C-46B7-B57F-061DC1EF7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433"/>
            <a:stretch/>
          </p:blipFill>
          <p:spPr>
            <a:xfrm>
              <a:off x="4552923" y="3512819"/>
              <a:ext cx="7006063" cy="25946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8430D94-E2D9-4EC5-BE3D-64462C70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457" y="6090645"/>
              <a:ext cx="7004350" cy="600202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1A877FA-18F4-457F-927D-5B3C75F2D1EA}"/>
              </a:ext>
            </a:extLst>
          </p:cNvPr>
          <p:cNvSpPr/>
          <p:nvPr/>
        </p:nvSpPr>
        <p:spPr>
          <a:xfrm>
            <a:off x="984434" y="4388481"/>
            <a:ext cx="5255582" cy="14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2300C-B26D-4D46-8429-CCA9AC6C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061" y="4530944"/>
            <a:ext cx="54006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56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D3F09-D37E-4029-95F3-65C9E450C1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052AD91-8C4F-4294-AEF7-2657E663EB11}"/>
              </a:ext>
            </a:extLst>
          </p:cNvPr>
          <p:cNvSpPr txBox="1">
            <a:spLocks/>
          </p:cNvSpPr>
          <p:nvPr/>
        </p:nvSpPr>
        <p:spPr>
          <a:xfrm>
            <a:off x="1415480" y="2924944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</a:t>
            </a:r>
            <a:r>
              <a:rPr lang="en-US" dirty="0"/>
              <a:t>NGL Balance</a:t>
            </a:r>
          </a:p>
        </p:txBody>
      </p:sp>
    </p:spTree>
    <p:extLst>
      <p:ext uri="{BB962C8B-B14F-4D97-AF65-F5344CB8AC3E}">
        <p14:creationId xmlns:p14="http://schemas.microsoft.com/office/powerpoint/2010/main" val="296003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99EF6-3430-4C3B-9CF2-89A5D8B06B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63534-067B-4D1D-A1F9-0181314A0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</a:t>
            </a:r>
            <a:r>
              <a:rPr lang="en-US" dirty="0"/>
              <a:t>NGL Balance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B9CD0-1794-487C-87DB-40C470101963}"/>
              </a:ext>
            </a:extLst>
          </p:cNvPr>
          <p:cNvSpPr txBox="1"/>
          <p:nvPr/>
        </p:nvSpPr>
        <p:spPr>
          <a:xfrm>
            <a:off x="8904312" y="819439"/>
            <a:ext cx="2654674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C3/LPG Balance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วันที่ปัจจุบัน ไม่ต้องมี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เดือนปี, แสดงเดือนทั้งหมด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17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 โดยแสดงเริ่มต้นจากเดือนก่อนหน้าเดือนปัจจุบัน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ของผลิตภัณฑ์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ในแต่ละโรง , ยอดรวม ,และยอดรวมในหน่วย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Ton/day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ปริมาณผลรวม*1000/จำนวนวันของแต่ละเดือน 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ของผลิตภัณฑ์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แสดงตามลูกค้าที่แสดงบน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Allocation?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ใช่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เพิ่มคอลัมหน่วย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05BB5-A635-4D1C-AA17-6686E5CB2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767008"/>
            <a:ext cx="8544272" cy="3708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20185-9CE9-47B0-B251-B2BAA90B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6" y="4558731"/>
            <a:ext cx="8566920" cy="16098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271EAD-B5FB-4BA9-9111-52B6E900E81A}"/>
              </a:ext>
            </a:extLst>
          </p:cNvPr>
          <p:cNvSpPr/>
          <p:nvPr/>
        </p:nvSpPr>
        <p:spPr>
          <a:xfrm>
            <a:off x="168696" y="733522"/>
            <a:ext cx="2254896" cy="275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6AFB07-ADDD-44F7-A1AC-0E0BC6C2A9E8}"/>
              </a:ext>
            </a:extLst>
          </p:cNvPr>
          <p:cNvSpPr/>
          <p:nvPr/>
        </p:nvSpPr>
        <p:spPr>
          <a:xfrm>
            <a:off x="2423592" y="747618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6403AF-0B2C-4F7C-B63D-F4F923F72734}"/>
              </a:ext>
            </a:extLst>
          </p:cNvPr>
          <p:cNvSpPr/>
          <p:nvPr/>
        </p:nvSpPr>
        <p:spPr>
          <a:xfrm>
            <a:off x="143388" y="1065690"/>
            <a:ext cx="8592227" cy="41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2C7A7B-2AB0-443B-83EB-CC5F9F2F7D45}"/>
              </a:ext>
            </a:extLst>
          </p:cNvPr>
          <p:cNvSpPr/>
          <p:nvPr/>
        </p:nvSpPr>
        <p:spPr>
          <a:xfrm>
            <a:off x="8251719" y="790627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B78DB-F893-4001-B125-E33CE00E87B3}"/>
              </a:ext>
            </a:extLst>
          </p:cNvPr>
          <p:cNvSpPr/>
          <p:nvPr/>
        </p:nvSpPr>
        <p:spPr>
          <a:xfrm>
            <a:off x="143388" y="1486119"/>
            <a:ext cx="8592227" cy="1366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FDA47D-1979-422C-A310-7F4CC927B6AB}"/>
              </a:ext>
            </a:extLst>
          </p:cNvPr>
          <p:cNvSpPr/>
          <p:nvPr/>
        </p:nvSpPr>
        <p:spPr>
          <a:xfrm>
            <a:off x="143387" y="1851458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C67B6B-8B5B-4BCC-A338-5D3679C2E725}"/>
              </a:ext>
            </a:extLst>
          </p:cNvPr>
          <p:cNvSpPr/>
          <p:nvPr/>
        </p:nvSpPr>
        <p:spPr>
          <a:xfrm>
            <a:off x="142575" y="2866535"/>
            <a:ext cx="8592227" cy="1366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976227-D1EA-4C7F-8887-98B85FE805FF}"/>
              </a:ext>
            </a:extLst>
          </p:cNvPr>
          <p:cNvSpPr/>
          <p:nvPr/>
        </p:nvSpPr>
        <p:spPr>
          <a:xfrm>
            <a:off x="150379" y="3370741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CA524-4E1E-4EC4-BB35-5B31186BB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11" y="4602004"/>
            <a:ext cx="8592227" cy="2082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7B7C9FC-89D0-4198-8DE8-30DDCF3BA654}"/>
              </a:ext>
            </a:extLst>
          </p:cNvPr>
          <p:cNvSpPr/>
          <p:nvPr/>
        </p:nvSpPr>
        <p:spPr>
          <a:xfrm>
            <a:off x="3071665" y="5244366"/>
            <a:ext cx="8550616" cy="43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035EAD-8B73-44C3-921E-D8E5E8147DE1}"/>
              </a:ext>
            </a:extLst>
          </p:cNvPr>
          <p:cNvSpPr/>
          <p:nvPr/>
        </p:nvSpPr>
        <p:spPr>
          <a:xfrm>
            <a:off x="2629881" y="5340041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835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99EF6-3430-4C3B-9CF2-89A5D8B06B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63534-067B-4D1D-A1F9-0181314A0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</a:t>
            </a:r>
            <a:r>
              <a:rPr lang="en-US" dirty="0"/>
              <a:t>NGL Balance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B9CD0-1794-487C-87DB-40C470101963}"/>
              </a:ext>
            </a:extLst>
          </p:cNvPr>
          <p:cNvSpPr txBox="1"/>
          <p:nvPr/>
        </p:nvSpPr>
        <p:spPr>
          <a:xfrm>
            <a:off x="9264352" y="836712"/>
            <a:ext cx="2808312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C3/LPG Balance</a:t>
            </a:r>
            <a:endParaRPr lang="th-TH" sz="1400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KHM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NGL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KHM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ที่โมเดลคำนวณมาให้ในรูปแบบ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Shipment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มาคูณ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1.9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ในกน่วย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Km3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การผลิตรวมของ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RY+KHM =Total GSP RY + GSP KHM Production  GSP4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8.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NGL Balance Supply-demand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แยกกันระหว่าง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KHM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20185-9CE9-47B0-B251-B2BAA90B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980728"/>
            <a:ext cx="8566920" cy="16098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C67B6B-8B5B-4BCC-A338-5D3679C2E725}"/>
              </a:ext>
            </a:extLst>
          </p:cNvPr>
          <p:cNvSpPr/>
          <p:nvPr/>
        </p:nvSpPr>
        <p:spPr>
          <a:xfrm>
            <a:off x="43500" y="932961"/>
            <a:ext cx="8642755" cy="38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976227-D1EA-4C7F-8887-98B85FE805FF}"/>
              </a:ext>
            </a:extLst>
          </p:cNvPr>
          <p:cNvSpPr/>
          <p:nvPr/>
        </p:nvSpPr>
        <p:spPr>
          <a:xfrm>
            <a:off x="8671205" y="1045935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4B168-AD43-4F19-B4D9-1FE0F7D51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03"/>
          <a:stretch/>
        </p:blipFill>
        <p:spPr>
          <a:xfrm>
            <a:off x="263352" y="2849984"/>
            <a:ext cx="3632664" cy="4129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4C920C-5CE2-4789-8227-421D638368F3}"/>
              </a:ext>
            </a:extLst>
          </p:cNvPr>
          <p:cNvSpPr/>
          <p:nvPr/>
        </p:nvSpPr>
        <p:spPr>
          <a:xfrm>
            <a:off x="2279576" y="3256814"/>
            <a:ext cx="427492" cy="3419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485-92C9-4896-AF16-B86140A78C04}"/>
              </a:ext>
            </a:extLst>
          </p:cNvPr>
          <p:cNvSpPr/>
          <p:nvPr/>
        </p:nvSpPr>
        <p:spPr>
          <a:xfrm>
            <a:off x="43500" y="1349092"/>
            <a:ext cx="8642755" cy="711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721DF2-928A-4452-ADE6-584BF66CD753}"/>
              </a:ext>
            </a:extLst>
          </p:cNvPr>
          <p:cNvSpPr/>
          <p:nvPr/>
        </p:nvSpPr>
        <p:spPr>
          <a:xfrm>
            <a:off x="8691697" y="1561358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B67B51-E9F7-4E8D-9806-4173ECB0714E}"/>
              </a:ext>
            </a:extLst>
          </p:cNvPr>
          <p:cNvSpPr/>
          <p:nvPr/>
        </p:nvSpPr>
        <p:spPr>
          <a:xfrm>
            <a:off x="2707835" y="4048903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244F57-78E3-42CD-B0E0-5602AF6B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92" y="2703593"/>
            <a:ext cx="6320622" cy="27431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71D9F5-C37C-477B-8511-0BDFD420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913" y="5446773"/>
            <a:ext cx="6320622" cy="11877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83B86C-A541-44FB-84EB-883E52C5FC71}"/>
              </a:ext>
            </a:extLst>
          </p:cNvPr>
          <p:cNvSpPr/>
          <p:nvPr/>
        </p:nvSpPr>
        <p:spPr>
          <a:xfrm>
            <a:off x="51880" y="2150845"/>
            <a:ext cx="8642755" cy="50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9081F0-72E0-4EC2-A71A-54FC05AEA027}"/>
              </a:ext>
            </a:extLst>
          </p:cNvPr>
          <p:cNvSpPr/>
          <p:nvPr/>
        </p:nvSpPr>
        <p:spPr>
          <a:xfrm>
            <a:off x="8691697" y="2226421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02E76-43B4-4ED0-8900-D1DB2598E52D}"/>
              </a:ext>
            </a:extLst>
          </p:cNvPr>
          <p:cNvSpPr/>
          <p:nvPr/>
        </p:nvSpPr>
        <p:spPr>
          <a:xfrm>
            <a:off x="4618839" y="4083200"/>
            <a:ext cx="6517722" cy="240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9BEF45-0F96-4334-AD0C-8351F1B82D12}"/>
              </a:ext>
            </a:extLst>
          </p:cNvPr>
          <p:cNvSpPr/>
          <p:nvPr/>
        </p:nvSpPr>
        <p:spPr>
          <a:xfrm>
            <a:off x="4624742" y="5494539"/>
            <a:ext cx="6517722" cy="240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F1C3F6-745E-4A8E-B472-07659BE5F373}"/>
              </a:ext>
            </a:extLst>
          </p:cNvPr>
          <p:cNvSpPr/>
          <p:nvPr/>
        </p:nvSpPr>
        <p:spPr>
          <a:xfrm>
            <a:off x="11136561" y="4075182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CBE95-2F85-43D2-A2D6-571E1CE940C4}"/>
              </a:ext>
            </a:extLst>
          </p:cNvPr>
          <p:cNvSpPr/>
          <p:nvPr/>
        </p:nvSpPr>
        <p:spPr>
          <a:xfrm>
            <a:off x="11159332" y="5477520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7173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01C67-6961-44C2-811B-C71EA9D63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837741-7975-421A-B693-AB4F9D5EED04}"/>
              </a:ext>
            </a:extLst>
          </p:cNvPr>
          <p:cNvSpPr txBox="1">
            <a:spLocks/>
          </p:cNvSpPr>
          <p:nvPr/>
        </p:nvSpPr>
        <p:spPr>
          <a:xfrm>
            <a:off x="839416" y="3057071"/>
            <a:ext cx="10441160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</a:t>
            </a:r>
            <a:r>
              <a:rPr lang="en-US" dirty="0"/>
              <a:t>Pentane Balance</a:t>
            </a:r>
          </a:p>
        </p:txBody>
      </p:sp>
    </p:spTree>
    <p:extLst>
      <p:ext uri="{BB962C8B-B14F-4D97-AF65-F5344CB8AC3E}">
        <p14:creationId xmlns:p14="http://schemas.microsoft.com/office/powerpoint/2010/main" val="170322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C8DEE-CDD6-4158-A6AA-7045164336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AC3F-9BA8-4A12-A798-926EC56481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7" y="332656"/>
            <a:ext cx="11120966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</a:t>
            </a:r>
            <a:r>
              <a:rPr lang="en-US" dirty="0"/>
              <a:t>Pentane Balance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9C8F7-F23C-42BE-894B-50594B2D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8" y="980728"/>
            <a:ext cx="8821766" cy="1260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577E2-A771-4EA9-9583-EBEA0E323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34" t="16400" r="773" b="24801"/>
          <a:stretch/>
        </p:blipFill>
        <p:spPr>
          <a:xfrm>
            <a:off x="396442" y="3429000"/>
            <a:ext cx="8064896" cy="295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FAA6A-4FA0-4C9D-9C67-156DE2481891}"/>
              </a:ext>
            </a:extLst>
          </p:cNvPr>
          <p:cNvSpPr txBox="1"/>
          <p:nvPr/>
        </p:nvSpPr>
        <p:spPr>
          <a:xfrm>
            <a:off x="9264352" y="836712"/>
            <a:ext cx="26546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Pentane Balance</a:t>
            </a:r>
            <a:endParaRPr lang="th-TH" sz="1400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Pentance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ซึ่งจะเท่ากับ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Pentance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เสมอ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40BAB-637D-450B-B1CA-36B4796569D6}"/>
              </a:ext>
            </a:extLst>
          </p:cNvPr>
          <p:cNvSpPr/>
          <p:nvPr/>
        </p:nvSpPr>
        <p:spPr>
          <a:xfrm>
            <a:off x="301584" y="1492584"/>
            <a:ext cx="8962768" cy="38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93A9C-7F4D-4B9A-8C85-DB0052B2E4BE}"/>
              </a:ext>
            </a:extLst>
          </p:cNvPr>
          <p:cNvSpPr/>
          <p:nvPr/>
        </p:nvSpPr>
        <p:spPr>
          <a:xfrm>
            <a:off x="8582444" y="1217521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3FEF0-827F-4099-B78D-2EE81776E73E}"/>
              </a:ext>
            </a:extLst>
          </p:cNvPr>
          <p:cNvSpPr/>
          <p:nvPr/>
        </p:nvSpPr>
        <p:spPr>
          <a:xfrm>
            <a:off x="301584" y="1894929"/>
            <a:ext cx="8962768" cy="38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52590-C32A-4317-89E6-71A9BC2C87E4}"/>
              </a:ext>
            </a:extLst>
          </p:cNvPr>
          <p:cNvSpPr/>
          <p:nvPr/>
        </p:nvSpPr>
        <p:spPr>
          <a:xfrm>
            <a:off x="8467126" y="2279284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106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01C67-6961-44C2-811B-C71EA9D63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837741-7975-421A-B693-AB4F9D5EED04}"/>
              </a:ext>
            </a:extLst>
          </p:cNvPr>
          <p:cNvSpPr txBox="1">
            <a:spLocks/>
          </p:cNvSpPr>
          <p:nvPr/>
        </p:nvSpPr>
        <p:spPr>
          <a:xfrm>
            <a:off x="839416" y="3057071"/>
            <a:ext cx="1101722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แผนจำหน่าย ประจำเดือนปี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170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74A399-0E22-470C-9EAD-EE55E72A86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0B5D7-666D-438F-8DF5-B264BFDFF5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513" y="116632"/>
            <a:ext cx="11003344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แผนจำหน่าย ประจำเดือนปี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D0E14C-C532-4DA6-82EF-FD81DD05790F}"/>
              </a:ext>
            </a:extLst>
          </p:cNvPr>
          <p:cNvGrpSpPr/>
          <p:nvPr/>
        </p:nvGrpSpPr>
        <p:grpSpPr>
          <a:xfrm>
            <a:off x="263352" y="548679"/>
            <a:ext cx="6120680" cy="6270451"/>
            <a:chOff x="263352" y="548680"/>
            <a:chExt cx="5348149" cy="55371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47DB08-F389-4CAE-854C-AAAA77597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52" y="548680"/>
              <a:ext cx="5348149" cy="25832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170842-1B32-469F-B457-21608E1C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352" y="3115122"/>
              <a:ext cx="5348149" cy="297066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CC84BE-37B9-41B0-9B98-CB60C68756E9}"/>
              </a:ext>
            </a:extLst>
          </p:cNvPr>
          <p:cNvSpPr txBox="1"/>
          <p:nvPr/>
        </p:nvSpPr>
        <p:spPr>
          <a:xfrm>
            <a:off x="7032104" y="819439"/>
            <a:ext cx="452688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 </a:t>
            </a:r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แผนจำหน่าย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textbox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ให้กรอก ก่อน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มี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 แต่แก้ไขได้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ส่วนที่เป็นชื่อ ระบบจะดึงข้อมูลจากการตั้งค่าที่หน้าจอ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Signatures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เพื่อดึงชื่อและลายเซ็นต์จากการตั้งค่ามาให้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วันที่ ถ้า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หลังจากวันที่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 ลงวันที่เป็น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เสมอ(ที่เป็นวันทำการของเดือน เช่นวันที่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วันเสาร์ จะลงวันที่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19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ถ้าก่อนวันที่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เป็นวันที่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 สามารถแก้ไขได้บนหน้าจอ 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ข้อมูลประจำเดือนแสดง เดือนตามที่ค้นหามา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เป็นข้อมูลของผลิตภัณฑ์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Ethane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ที่แสดงใน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Ethane Balance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2CE2D-42EC-4A4A-8D14-016514846A66}"/>
              </a:ext>
            </a:extLst>
          </p:cNvPr>
          <p:cNvSpPr/>
          <p:nvPr/>
        </p:nvSpPr>
        <p:spPr>
          <a:xfrm>
            <a:off x="119336" y="476672"/>
            <a:ext cx="1473936" cy="424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282E72-73E9-4B96-8B77-096B55D57ED9}"/>
              </a:ext>
            </a:extLst>
          </p:cNvPr>
          <p:cNvSpPr/>
          <p:nvPr/>
        </p:nvSpPr>
        <p:spPr>
          <a:xfrm>
            <a:off x="1593372" y="476672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76232-C67C-4732-92F2-C849F4858069}"/>
              </a:ext>
            </a:extLst>
          </p:cNvPr>
          <p:cNvSpPr/>
          <p:nvPr/>
        </p:nvSpPr>
        <p:spPr>
          <a:xfrm>
            <a:off x="2927648" y="973477"/>
            <a:ext cx="1440160" cy="295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AAFE93-EBDE-4813-AADF-427426EB594C}"/>
              </a:ext>
            </a:extLst>
          </p:cNvPr>
          <p:cNvSpPr/>
          <p:nvPr/>
        </p:nvSpPr>
        <p:spPr>
          <a:xfrm>
            <a:off x="2466189" y="978620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4770DF-2F11-491D-9288-41F9E5D58D43}"/>
              </a:ext>
            </a:extLst>
          </p:cNvPr>
          <p:cNvSpPr/>
          <p:nvPr/>
        </p:nvSpPr>
        <p:spPr>
          <a:xfrm>
            <a:off x="4732604" y="968510"/>
            <a:ext cx="1440160" cy="295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A8E0F2-B1BF-464A-BBC8-38DD3051908C}"/>
              </a:ext>
            </a:extLst>
          </p:cNvPr>
          <p:cNvSpPr/>
          <p:nvPr/>
        </p:nvSpPr>
        <p:spPr>
          <a:xfrm>
            <a:off x="6172764" y="988731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E57F-1299-4398-B98E-E6BAD0542890}"/>
              </a:ext>
            </a:extLst>
          </p:cNvPr>
          <p:cNvSpPr/>
          <p:nvPr/>
        </p:nvSpPr>
        <p:spPr>
          <a:xfrm>
            <a:off x="4529248" y="539611"/>
            <a:ext cx="1502435" cy="114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690214-CCA1-49A6-A1CE-0A3F93A6A4BC}"/>
              </a:ext>
            </a:extLst>
          </p:cNvPr>
          <p:cNvSpPr/>
          <p:nvPr/>
        </p:nvSpPr>
        <p:spPr>
          <a:xfrm>
            <a:off x="6031683" y="437417"/>
            <a:ext cx="46145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849A3A-0C9B-44A1-84B3-B33EA79CDFD4}"/>
              </a:ext>
            </a:extLst>
          </p:cNvPr>
          <p:cNvSpPr/>
          <p:nvPr/>
        </p:nvSpPr>
        <p:spPr>
          <a:xfrm>
            <a:off x="4529247" y="665685"/>
            <a:ext cx="1502435" cy="114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305BA9-75E3-48D9-AF00-1972200537BF}"/>
              </a:ext>
            </a:extLst>
          </p:cNvPr>
          <p:cNvSpPr/>
          <p:nvPr/>
        </p:nvSpPr>
        <p:spPr>
          <a:xfrm>
            <a:off x="4176897" y="656531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2C5DFA-DCAA-46D6-A90F-4BDCD27F167D}"/>
              </a:ext>
            </a:extLst>
          </p:cNvPr>
          <p:cNvSpPr/>
          <p:nvPr/>
        </p:nvSpPr>
        <p:spPr>
          <a:xfrm>
            <a:off x="3095707" y="513588"/>
            <a:ext cx="1050052" cy="295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ECC4DC-3603-4352-BEDB-C985CE92F0A1}"/>
              </a:ext>
            </a:extLst>
          </p:cNvPr>
          <p:cNvSpPr/>
          <p:nvPr/>
        </p:nvSpPr>
        <p:spPr>
          <a:xfrm>
            <a:off x="2751473" y="498510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1A52B-BD63-4E7F-8D11-068951DEDDC8}"/>
              </a:ext>
            </a:extLst>
          </p:cNvPr>
          <p:cNvSpPr/>
          <p:nvPr/>
        </p:nvSpPr>
        <p:spPr>
          <a:xfrm>
            <a:off x="191344" y="1199626"/>
            <a:ext cx="6301798" cy="789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FFBDF0-9AF1-4F95-8575-2250B642CC3F}"/>
              </a:ext>
            </a:extLst>
          </p:cNvPr>
          <p:cNvSpPr/>
          <p:nvPr/>
        </p:nvSpPr>
        <p:spPr>
          <a:xfrm>
            <a:off x="6493142" y="1713776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8206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E83FC-F478-41B3-85C2-DA957F9338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A66C8-B31C-47C7-A707-D1713E408E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รายงานแผนการผลิตอีเทน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Rolling 12 Months</a:t>
            </a:r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: 1. C2 Monthly 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5D27F-8821-40CA-A140-8638B8FA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7" y="980728"/>
            <a:ext cx="10920536" cy="386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119AC-93E3-4073-BE6B-BDC013DAF6F1}"/>
              </a:ext>
            </a:extLst>
          </p:cNvPr>
          <p:cNvSpPr txBox="1"/>
          <p:nvPr/>
        </p:nvSpPr>
        <p:spPr>
          <a:xfrm>
            <a:off x="1919536" y="5447181"/>
            <a:ext cx="9801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ตัวอย่างข้อมูลของรายงาน อ้างอิงจากไฟล์ แผนการผลิตอีเทน มิ.ย. 64_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Rolling 12 Months - Rev0_24May2021.xlsx</a:t>
            </a:r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Sheet :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C2 Monthly 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4495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FB6CE-3B8D-4F1B-95A0-D4395F9898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55781-5800-4F6F-8506-25C5B61902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352" y="4799"/>
            <a:ext cx="11120966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แผนจำหน่าย ประจำเดือนปี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07E3FF-BA1D-46C1-8BB9-913CF4E82AB6}"/>
              </a:ext>
            </a:extLst>
          </p:cNvPr>
          <p:cNvGrpSpPr/>
          <p:nvPr/>
        </p:nvGrpSpPr>
        <p:grpSpPr>
          <a:xfrm>
            <a:off x="191345" y="450644"/>
            <a:ext cx="4896544" cy="6368487"/>
            <a:chOff x="191344" y="450644"/>
            <a:chExt cx="6120681" cy="79381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A25259-7B93-4414-98FB-E86D8DAF2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230"/>
            <a:stretch/>
          </p:blipFill>
          <p:spPr>
            <a:xfrm>
              <a:off x="191344" y="450644"/>
              <a:ext cx="6120680" cy="148518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9FD995-5D72-4BEA-BF70-C0FE9B7C8FF6}"/>
                </a:ext>
              </a:extLst>
            </p:cNvPr>
            <p:cNvGrpSpPr/>
            <p:nvPr/>
          </p:nvGrpSpPr>
          <p:grpSpPr>
            <a:xfrm>
              <a:off x="191344" y="1916832"/>
              <a:ext cx="6120681" cy="6471924"/>
              <a:chOff x="191344" y="1916832"/>
              <a:chExt cx="6120681" cy="647192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6D46FAE-2D0A-4598-9097-AEEC12A47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344" y="1916832"/>
                <a:ext cx="6120680" cy="336410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4A5BC7-56C4-4E47-B312-5FADE7BA9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345" y="5303714"/>
                <a:ext cx="6120680" cy="3085042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9B0980-6491-463A-BB0A-2F1A415FDE91}"/>
              </a:ext>
            </a:extLst>
          </p:cNvPr>
          <p:cNvSpPr txBox="1"/>
          <p:nvPr/>
        </p:nvSpPr>
        <p:spPr>
          <a:xfrm>
            <a:off x="7032104" y="819439"/>
            <a:ext cx="452688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 </a:t>
            </a:r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แผนจำหน่าย</a:t>
            </a:r>
          </a:p>
          <a:p>
            <a:pPr marL="342900" indent="-342900">
              <a:buAutoNum type="arabicPeriod" startAt="6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ของลูกค้ากลุ่ม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Petro</a:t>
            </a:r>
          </a:p>
          <a:p>
            <a:pPr marL="342900" indent="-342900">
              <a:buAutoNum type="arabicPeriod" startAt="6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ของลูกค้ากลุ่ม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M.7</a:t>
            </a:r>
          </a:p>
          <a:p>
            <a:pPr marL="342900" indent="-342900">
              <a:buAutoNum type="arabicPeriod" startAt="6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เป็นส่วนรวมข้อมูลของ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GC</a:t>
            </a:r>
          </a:p>
          <a:p>
            <a:pPr marL="342900" indent="-342900">
              <a:buAutoNum type="arabicPeriod" startAt="6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5B8853-0D9A-4513-ACDF-F6EE80E77361}"/>
              </a:ext>
            </a:extLst>
          </p:cNvPr>
          <p:cNvSpPr/>
          <p:nvPr/>
        </p:nvSpPr>
        <p:spPr>
          <a:xfrm>
            <a:off x="119336" y="735772"/>
            <a:ext cx="5040561" cy="789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EC6FFA-89A1-4970-B2BE-4728905672EC}"/>
              </a:ext>
            </a:extLst>
          </p:cNvPr>
          <p:cNvSpPr/>
          <p:nvPr/>
        </p:nvSpPr>
        <p:spPr>
          <a:xfrm>
            <a:off x="80146" y="1609728"/>
            <a:ext cx="5079751" cy="498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305B7-92ED-4CD7-A75B-B45DF92E3504}"/>
              </a:ext>
            </a:extLst>
          </p:cNvPr>
          <p:cNvSpPr/>
          <p:nvPr/>
        </p:nvSpPr>
        <p:spPr>
          <a:xfrm>
            <a:off x="5159897" y="992846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8F1813-C9AC-4AAF-A830-D56FC505ABFE}"/>
              </a:ext>
            </a:extLst>
          </p:cNvPr>
          <p:cNvSpPr/>
          <p:nvPr/>
        </p:nvSpPr>
        <p:spPr>
          <a:xfrm>
            <a:off x="5159897" y="2282345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BC753B-3141-4356-9852-92BE31E13C99}"/>
              </a:ext>
            </a:extLst>
          </p:cNvPr>
          <p:cNvSpPr/>
          <p:nvPr/>
        </p:nvSpPr>
        <p:spPr>
          <a:xfrm>
            <a:off x="45764" y="6698873"/>
            <a:ext cx="5040561" cy="175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CDB55F-3F94-4AE3-BEE9-C622773323EB}"/>
              </a:ext>
            </a:extLst>
          </p:cNvPr>
          <p:cNvSpPr/>
          <p:nvPr/>
        </p:nvSpPr>
        <p:spPr>
          <a:xfrm>
            <a:off x="5094922" y="6552265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AE0D1C-9B1E-42E3-8CA0-E6AB5D323047}"/>
              </a:ext>
            </a:extLst>
          </p:cNvPr>
          <p:cNvSpPr/>
          <p:nvPr/>
        </p:nvSpPr>
        <p:spPr>
          <a:xfrm>
            <a:off x="119336" y="4509120"/>
            <a:ext cx="4966989" cy="15121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6826EA-903D-4289-A28C-0A41CA2B959E}"/>
              </a:ext>
            </a:extLst>
          </p:cNvPr>
          <p:cNvSpPr/>
          <p:nvPr/>
        </p:nvSpPr>
        <p:spPr>
          <a:xfrm>
            <a:off x="4439816" y="4254412"/>
            <a:ext cx="352349" cy="27506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21113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519AF-B66F-4B0F-B01A-B945ABF9F0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4FF3D-CA09-4056-9927-8D37D98CF9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4507" y="38869"/>
            <a:ext cx="11401261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แผนจำหน่าย ประจำเดือนปี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239AC-225E-497F-B9FF-180ECF5F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908720"/>
            <a:ext cx="8072097" cy="244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1FB35-F859-4EA8-82F2-E96C41A172C9}"/>
              </a:ext>
            </a:extLst>
          </p:cNvPr>
          <p:cNvSpPr txBox="1"/>
          <p:nvPr/>
        </p:nvSpPr>
        <p:spPr>
          <a:xfrm>
            <a:off x="8785448" y="836712"/>
            <a:ext cx="288032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 </a:t>
            </a:r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แผนจำหน่าย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9. 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 สำหรับผลิตภัณฑ์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ตามการแสดงในรายงาน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tabsheet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NGLBalance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10. 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ของลูกค้า สำหรับผลิตภัณฑ์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Pentane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11. 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 ส่วนนี้ต้องแสดงหรือไม่ </a:t>
            </a:r>
            <a:r>
              <a:rPr lang="en-US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lang="th-TH" sz="14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เว้นไว้ให้กรอกเอง</a:t>
            </a:r>
            <a:endParaRPr lang="en-US" sz="14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21DAB-9173-4201-8012-EC084F335400}"/>
              </a:ext>
            </a:extLst>
          </p:cNvPr>
          <p:cNvSpPr/>
          <p:nvPr/>
        </p:nvSpPr>
        <p:spPr>
          <a:xfrm>
            <a:off x="191343" y="1299718"/>
            <a:ext cx="8072097" cy="1049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CD0668-BC6E-4E6B-9CEA-85F47A465BC2}"/>
              </a:ext>
            </a:extLst>
          </p:cNvPr>
          <p:cNvSpPr/>
          <p:nvPr/>
        </p:nvSpPr>
        <p:spPr>
          <a:xfrm>
            <a:off x="8263440" y="1556792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C63FC-46D6-4D75-84D8-9A6EE5471C46}"/>
              </a:ext>
            </a:extLst>
          </p:cNvPr>
          <p:cNvSpPr/>
          <p:nvPr/>
        </p:nvSpPr>
        <p:spPr>
          <a:xfrm>
            <a:off x="191343" y="2381199"/>
            <a:ext cx="8072097" cy="68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FD9858-492F-4227-AD61-77E474816B76}"/>
              </a:ext>
            </a:extLst>
          </p:cNvPr>
          <p:cNvSpPr/>
          <p:nvPr/>
        </p:nvSpPr>
        <p:spPr>
          <a:xfrm>
            <a:off x="8263440" y="2509547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6D4E1-3548-4054-B06F-0586167B3AA6}"/>
              </a:ext>
            </a:extLst>
          </p:cNvPr>
          <p:cNvSpPr/>
          <p:nvPr/>
        </p:nvSpPr>
        <p:spPr>
          <a:xfrm>
            <a:off x="191343" y="3068961"/>
            <a:ext cx="468052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283A0D-7802-40AB-A50C-4669889A8276}"/>
              </a:ext>
            </a:extLst>
          </p:cNvPr>
          <p:cNvSpPr/>
          <p:nvPr/>
        </p:nvSpPr>
        <p:spPr>
          <a:xfrm>
            <a:off x="4519516" y="3399678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62388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01C67-6961-44C2-811B-C71EA9D63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837741-7975-421A-B693-AB4F9D5EED04}"/>
              </a:ext>
            </a:extLst>
          </p:cNvPr>
          <p:cNvSpPr txBox="1">
            <a:spLocks/>
          </p:cNvSpPr>
          <p:nvPr/>
        </p:nvSpPr>
        <p:spPr>
          <a:xfrm>
            <a:off x="335360" y="2924944"/>
            <a:ext cx="11521280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ปรับแผนจำหน่าย ประจำเดือนปี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8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F7CD6-B5E7-49E3-BFF3-781905752C3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5999D-E7E5-4507-A54B-B3F1803EBF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7368" y="38869"/>
            <a:ext cx="11570319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ปรับแผนจำหน่าย ประจำเดือนปี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78AB0-EDA1-4267-AD69-2CDB8460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476672"/>
            <a:ext cx="6840760" cy="400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B3DE3-919C-4CA4-BDAB-526EB16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552239"/>
            <a:ext cx="6781370" cy="3241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183B84-6734-4C94-A4F9-33DBD886D02E}"/>
              </a:ext>
            </a:extLst>
          </p:cNvPr>
          <p:cNvSpPr/>
          <p:nvPr/>
        </p:nvSpPr>
        <p:spPr>
          <a:xfrm>
            <a:off x="2927648" y="1351526"/>
            <a:ext cx="4248472" cy="212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E8754-7FC7-438C-B664-1D2A1972EF04}"/>
              </a:ext>
            </a:extLst>
          </p:cNvPr>
          <p:cNvSpPr/>
          <p:nvPr/>
        </p:nvSpPr>
        <p:spPr>
          <a:xfrm>
            <a:off x="7176120" y="1369470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98016-94AD-4CF3-BA5F-611B32B7DCD0}"/>
              </a:ext>
            </a:extLst>
          </p:cNvPr>
          <p:cNvSpPr txBox="1"/>
          <p:nvPr/>
        </p:nvSpPr>
        <p:spPr>
          <a:xfrm>
            <a:off x="292529" y="5172799"/>
            <a:ext cx="648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รายงานแผนจำหน่าย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6B558-121E-44D4-AFC7-3BE5B4D60B5A}"/>
              </a:ext>
            </a:extLst>
          </p:cNvPr>
          <p:cNvSpPr txBox="1"/>
          <p:nvPr/>
        </p:nvSpPr>
        <p:spPr>
          <a:xfrm>
            <a:off x="8544272" y="836712"/>
            <a:ext cx="312149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 </a:t>
            </a:r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ปรับแผนจำหน่าย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จะแสดงข้อมูลลูกค้าตามผลิตภัณฑ์ต่างๆเหมือนกับแผนจำหน่าย โดยจะแสดง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เฉพาะปริมาณของเดือนที่ต้องการ เปรียบเทียบแผนระหว่าง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ระบบจะมีให้เลือก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ของแผนเดิม   และ แผนใหม่ เพื่อแสดงบนรายงาน 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หน้าจอโปรแกรมจะมีให้เลือก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merge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ของแผนเดิมและแผนใหม่ โดยแสดง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แผนเดิมตามที่ออก แผนจำหน่ายใน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ไหนเป็น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ในส่วนหมายเหตุดึงมาจากตอนคีย์ แผนใหม่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E52677-A836-4794-AC94-22B6D78D3AA8}"/>
              </a:ext>
            </a:extLst>
          </p:cNvPr>
          <p:cNvSpPr/>
          <p:nvPr/>
        </p:nvSpPr>
        <p:spPr>
          <a:xfrm>
            <a:off x="3844864" y="1484783"/>
            <a:ext cx="3240360" cy="19909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02961-043B-4B25-A758-86FD96B5AD56}"/>
              </a:ext>
            </a:extLst>
          </p:cNvPr>
          <p:cNvSpPr/>
          <p:nvPr/>
        </p:nvSpPr>
        <p:spPr>
          <a:xfrm>
            <a:off x="6742319" y="2137938"/>
            <a:ext cx="352349" cy="2750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CCC81-91CF-4D8C-8BD6-AB1FC4567862}"/>
              </a:ext>
            </a:extLst>
          </p:cNvPr>
          <p:cNvSpPr txBox="1"/>
          <p:nvPr/>
        </p:nvSpPr>
        <p:spPr>
          <a:xfrm>
            <a:off x="8179957" y="2975312"/>
            <a:ext cx="356219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00" dirty="0">
                <a:solidFill>
                  <a:srgbClr val="0070C0"/>
                </a:solidFill>
              </a:rPr>
              <a:t>หมายเหตุ  หน้าจอจะมีให้ระบุ </a:t>
            </a:r>
            <a:r>
              <a:rPr lang="en-US" sz="1000" dirty="0">
                <a:solidFill>
                  <a:srgbClr val="0070C0"/>
                </a:solidFill>
              </a:rPr>
              <a:t>rev </a:t>
            </a:r>
            <a:r>
              <a:rPr lang="th-TH" sz="1000" dirty="0">
                <a:solidFill>
                  <a:srgbClr val="0070C0"/>
                </a:solidFill>
              </a:rPr>
              <a:t>ของ แผนเดิม และ แผนใหม่</a:t>
            </a:r>
          </a:p>
          <a:p>
            <a:r>
              <a:rPr lang="th-TH" sz="1000" dirty="0">
                <a:solidFill>
                  <a:srgbClr val="0070C0"/>
                </a:solidFill>
              </a:rPr>
              <a:t>โดยแสดง </a:t>
            </a:r>
            <a:r>
              <a:rPr lang="en-US" sz="1000" dirty="0">
                <a:solidFill>
                  <a:srgbClr val="0070C0"/>
                </a:solidFill>
              </a:rPr>
              <a:t>default </a:t>
            </a:r>
            <a:r>
              <a:rPr lang="th-TH" sz="1000" dirty="0">
                <a:solidFill>
                  <a:srgbClr val="0070C0"/>
                </a:solidFill>
              </a:rPr>
              <a:t>ตามที่ออกแผนจำหน่ายให้ แต่สามารถแก้ไขได้</a:t>
            </a:r>
            <a:endParaRPr lang="en-US" sz="1000" dirty="0">
              <a:solidFill>
                <a:srgbClr val="0070C0"/>
              </a:solidFill>
            </a:endParaRPr>
          </a:p>
          <a:p>
            <a:endParaRPr lang="en-US" sz="1000" dirty="0">
              <a:solidFill>
                <a:srgbClr val="0070C0"/>
              </a:solidFill>
            </a:endParaRPr>
          </a:p>
          <a:p>
            <a:r>
              <a:rPr lang="th-TH" sz="1000" dirty="0">
                <a:solidFill>
                  <a:srgbClr val="0070C0"/>
                </a:solidFill>
              </a:rPr>
              <a:t>โดยจะออกเฉพาะลูกค้าที่มีการเปลียนแปลง</a:t>
            </a:r>
          </a:p>
          <a:p>
            <a:endParaRPr lang="th-TH" sz="1000" u="sng" dirty="0"/>
          </a:p>
          <a:p>
            <a:r>
              <a:rPr lang="th-TH" sz="1000" u="sng" dirty="0"/>
              <a:t> </a:t>
            </a:r>
            <a:endParaRPr lang="en-US" sz="1000" u="sng" dirty="0"/>
          </a:p>
          <a:p>
            <a:r>
              <a:rPr lang="th-TH" sz="1000" u="sng" dirty="0"/>
              <a:t>ตัวอย่างข้อมูล</a:t>
            </a:r>
            <a:endParaRPr lang="en-US" sz="1000" u="sng" dirty="0"/>
          </a:p>
          <a:p>
            <a:r>
              <a:rPr lang="en-US" sz="1000" dirty="0"/>
              <a:t>GC</a:t>
            </a:r>
          </a:p>
          <a:p>
            <a:r>
              <a:rPr lang="en-US" sz="1000" dirty="0">
                <a:solidFill>
                  <a:srgbClr val="0070C0"/>
                </a:solidFill>
              </a:rPr>
              <a:t>Rev0=10</a:t>
            </a:r>
            <a:r>
              <a:rPr lang="th-TH" sz="1000" dirty="0">
                <a:solidFill>
                  <a:srgbClr val="0070C0"/>
                </a:solidFill>
              </a:rPr>
              <a:t>  </a:t>
            </a:r>
            <a:r>
              <a:rPr lang="en-US" sz="1000" dirty="0">
                <a:solidFill>
                  <a:srgbClr val="0070C0"/>
                </a:solidFill>
              </a:rPr>
              <a:t>   Merge </a:t>
            </a:r>
            <a:r>
              <a:rPr lang="en-US" sz="1000" dirty="0" err="1">
                <a:solidFill>
                  <a:srgbClr val="0070C0"/>
                </a:solidFill>
              </a:rPr>
              <a:t>Allo</a:t>
            </a:r>
            <a:r>
              <a:rPr lang="en-US" sz="1000" dirty="0">
                <a:solidFill>
                  <a:srgbClr val="0070C0"/>
                </a:solidFill>
              </a:rPr>
              <a:t> Rev 0</a:t>
            </a:r>
          </a:p>
          <a:p>
            <a:r>
              <a:rPr lang="en-US" sz="1000" dirty="0">
                <a:solidFill>
                  <a:srgbClr val="0070C0"/>
                </a:solidFill>
              </a:rPr>
              <a:t>Rev1=20     Merge </a:t>
            </a:r>
            <a:r>
              <a:rPr lang="en-US" sz="1000" dirty="0" err="1">
                <a:solidFill>
                  <a:srgbClr val="0070C0"/>
                </a:solidFill>
              </a:rPr>
              <a:t>Allo</a:t>
            </a:r>
            <a:r>
              <a:rPr lang="en-US" sz="1000" dirty="0">
                <a:solidFill>
                  <a:srgbClr val="0070C0"/>
                </a:solidFill>
              </a:rPr>
              <a:t> Rev 1  &gt;&gt; </a:t>
            </a:r>
            <a:r>
              <a:rPr lang="th-TH" sz="1000" dirty="0">
                <a:solidFill>
                  <a:srgbClr val="0070C0"/>
                </a:solidFill>
              </a:rPr>
              <a:t>แผนจำหน่าย 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</a:rPr>
              <a:t>Rev2=30     Merge </a:t>
            </a:r>
            <a:r>
              <a:rPr lang="en-US" sz="1000" dirty="0" err="1">
                <a:solidFill>
                  <a:srgbClr val="0070C0"/>
                </a:solidFill>
              </a:rPr>
              <a:t>Allo</a:t>
            </a:r>
            <a:r>
              <a:rPr lang="en-US" sz="1000" dirty="0">
                <a:solidFill>
                  <a:srgbClr val="0070C0"/>
                </a:solidFill>
              </a:rPr>
              <a:t> Rev 2</a:t>
            </a:r>
          </a:p>
          <a:p>
            <a:r>
              <a:rPr lang="en-US" sz="1000" dirty="0"/>
              <a:t>Rev3=40     Merge </a:t>
            </a:r>
            <a:r>
              <a:rPr lang="en-US" sz="1000" dirty="0" err="1"/>
              <a:t>Allo</a:t>
            </a:r>
            <a:r>
              <a:rPr lang="en-US" sz="1000" dirty="0"/>
              <a:t> Rev 3</a:t>
            </a:r>
            <a:r>
              <a:rPr lang="th-TH" sz="1000" dirty="0"/>
              <a:t>    </a:t>
            </a:r>
            <a:r>
              <a:rPr lang="en-US" sz="1000" dirty="0"/>
              <a:t>&gt;&gt; </a:t>
            </a:r>
            <a:r>
              <a:rPr lang="th-TH" sz="1000" dirty="0"/>
              <a:t> แผนใหม่ </a:t>
            </a:r>
            <a:endParaRPr lang="en-US" sz="1000" dirty="0"/>
          </a:p>
          <a:p>
            <a:r>
              <a:rPr lang="th-TH" sz="1000" dirty="0"/>
              <a:t>แผนเดิม </a:t>
            </a:r>
            <a:r>
              <a:rPr lang="en-US" sz="1000" dirty="0"/>
              <a:t>=20 </a:t>
            </a:r>
            <a:r>
              <a:rPr lang="th-TH" sz="1000" dirty="0"/>
              <a:t>แผนใหม่จะเป็น </a:t>
            </a:r>
            <a:r>
              <a:rPr lang="en-US" sz="1000" dirty="0"/>
              <a:t>40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1772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01C67-6961-44C2-811B-C71EA9D63F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837741-7975-421A-B693-AB4F9D5EED04}"/>
              </a:ext>
            </a:extLst>
          </p:cNvPr>
          <p:cNvSpPr txBox="1">
            <a:spLocks/>
          </p:cNvSpPr>
          <p:nvPr/>
        </p:nvSpPr>
        <p:spPr>
          <a:xfrm>
            <a:off x="335360" y="2924944"/>
            <a:ext cx="11521280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สรุปแผนจำหน่าย ประจำเดือนปี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59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4D9F9-7A84-4379-B8F6-8C68856007E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64017-2C23-4813-A3EE-F5A808B883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36" y="116632"/>
            <a:ext cx="11881320" cy="360040"/>
          </a:xfrm>
        </p:spPr>
        <p:txBody>
          <a:bodyPr/>
          <a:lstStyle/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New Balance Report   Sheet :</a:t>
            </a:r>
            <a:r>
              <a:rPr lang="th-TH" dirty="0"/>
              <a:t> สรุปแผนจำหน่าย ประจำเดือนปี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86EE7-2A9C-4CEA-8606-77D59156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861483"/>
            <a:ext cx="7431659" cy="39356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6E2F8-0AB7-4759-9ED3-CF29DA37CD00}"/>
              </a:ext>
            </a:extLst>
          </p:cNvPr>
          <p:cNvSpPr/>
          <p:nvPr/>
        </p:nvSpPr>
        <p:spPr>
          <a:xfrm>
            <a:off x="3088587" y="1700808"/>
            <a:ext cx="1279221" cy="3096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01D65-5112-4323-B6F1-1ED00E489A07}"/>
              </a:ext>
            </a:extLst>
          </p:cNvPr>
          <p:cNvSpPr/>
          <p:nvPr/>
        </p:nvSpPr>
        <p:spPr>
          <a:xfrm>
            <a:off x="4367808" y="1628800"/>
            <a:ext cx="352349" cy="2750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91029-B3D2-4091-B043-A84326E979E0}"/>
              </a:ext>
            </a:extLst>
          </p:cNvPr>
          <p:cNvSpPr txBox="1"/>
          <p:nvPr/>
        </p:nvSpPr>
        <p:spPr>
          <a:xfrm>
            <a:off x="8544272" y="836712"/>
            <a:ext cx="3121496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  <a:r>
              <a:rPr lang="en-US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Sheet :  </a:t>
            </a:r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ปรับแผนจำหน่าย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จะแสดงข้อมูลลูกค้าตามผลิตภัณฑ์ต่างๆเหมือนกับแผนจำหน่าย โดยจะแสดง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Demand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เฉพาะปริมาณของเดือนที่ต้องการ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ที่เป็นแผน 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Actual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ที่เป็นข้อมูลมาจาก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Price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Diff = (1st Plan-Actual)/Actual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342900" indent="-342900"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ระบบรองรับการปรับสีฟิว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logic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ดังนี้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 ระบบจะแสดงทุกบรรทัด โดย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1’st plan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 แผนจัดจำหน่าย  , 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Actual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Price</a:t>
            </a:r>
          </a:p>
          <a:p>
            <a:pPr marL="342900" indent="-342900">
              <a:buAutoNum type="arabicPeriod"/>
            </a:pP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717814-3F7E-4BC3-AAF3-4E6BFEE2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2420888"/>
            <a:ext cx="933450" cy="647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4C6540-6D9F-4600-9D25-8D5C298A4C10}"/>
              </a:ext>
            </a:extLst>
          </p:cNvPr>
          <p:cNvSpPr txBox="1"/>
          <p:nvPr/>
        </p:nvSpPr>
        <p:spPr>
          <a:xfrm>
            <a:off x="9909770" y="2375406"/>
            <a:ext cx="84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ไม่เกิน 3%</a:t>
            </a: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ไม่เกิน 10%</a:t>
            </a:r>
          </a:p>
          <a:p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มากกว่า 10%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3858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A9C2B-47B8-412E-BEF6-A5DB29F15F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>
                <a:latin typeface="Prompt" panose="00000500000000000000" pitchFamily="2" charset="-34"/>
                <a:cs typeface="Prompt" panose="00000500000000000000" pitchFamily="2" charset="-34"/>
              </a:rPr>
              <a:pPr/>
              <a:t>56</a:t>
            </a:fld>
            <a:endParaRPr lang="en-US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2E91C-2B44-42A9-9F80-421E0A5D20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188640"/>
            <a:ext cx="9889094" cy="360040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Revision Historical Record</a:t>
            </a:r>
            <a:endParaRPr lang="en-US" sz="200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A7E9C5-7726-4CF4-81E1-84E8F63F37AC}"/>
              </a:ext>
            </a:extLst>
          </p:cNvPr>
          <p:cNvGraphicFramePr>
            <a:graphicFrameLocks noGrp="1"/>
          </p:cNvGraphicFramePr>
          <p:nvPr/>
        </p:nvGraphicFramePr>
        <p:xfrm>
          <a:off x="246136" y="853480"/>
          <a:ext cx="11791807" cy="4423763"/>
        </p:xfrm>
        <a:graphic>
          <a:graphicData uri="http://schemas.openxmlformats.org/drawingml/2006/table">
            <a:tbl>
              <a:tblPr/>
              <a:tblGrid>
                <a:gridCol w="224055">
                  <a:extLst>
                    <a:ext uri="{9D8B030D-6E8A-4147-A177-3AD203B41FA5}">
                      <a16:colId xmlns:a16="http://schemas.microsoft.com/office/drawing/2014/main" val="1283894412"/>
                    </a:ext>
                  </a:extLst>
                </a:gridCol>
                <a:gridCol w="1690769">
                  <a:extLst>
                    <a:ext uri="{9D8B030D-6E8A-4147-A177-3AD203B41FA5}">
                      <a16:colId xmlns:a16="http://schemas.microsoft.com/office/drawing/2014/main" val="692333511"/>
                    </a:ext>
                  </a:extLst>
                </a:gridCol>
                <a:gridCol w="1782092">
                  <a:extLst>
                    <a:ext uri="{9D8B030D-6E8A-4147-A177-3AD203B41FA5}">
                      <a16:colId xmlns:a16="http://schemas.microsoft.com/office/drawing/2014/main" val="3460978746"/>
                    </a:ext>
                  </a:extLst>
                </a:gridCol>
                <a:gridCol w="3834532">
                  <a:extLst>
                    <a:ext uri="{9D8B030D-6E8A-4147-A177-3AD203B41FA5}">
                      <a16:colId xmlns:a16="http://schemas.microsoft.com/office/drawing/2014/main" val="202796544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05370750"/>
                    </a:ext>
                  </a:extLst>
                </a:gridCol>
                <a:gridCol w="2892207">
                  <a:extLst>
                    <a:ext uri="{9D8B030D-6E8A-4147-A177-3AD203B41FA5}">
                      <a16:colId xmlns:a16="http://schemas.microsoft.com/office/drawing/2014/main" val="689454301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Prompt"/>
                          <a:cs typeface="Prompt"/>
                        </a:rPr>
                        <a:t>#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Date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Activity &amp; Detail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Status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Confirm By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32282"/>
                  </a:ext>
                </a:extLst>
              </a:tr>
              <a:tr h="640772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0.0.1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Present Customer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Waiting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25367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5</a:t>
                      </a: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/03/2022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0.0.2</a:t>
                      </a:r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Review</a:t>
                      </a:r>
                      <a:r>
                        <a:rPr lang="th-TH" sz="1200" b="0" i="0" u="none" strike="noStrike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 &amp; Confirm</a:t>
                      </a:r>
                      <a:b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/>
                          <a:cs typeface="Prompt"/>
                        </a:rPr>
                      </a:br>
                      <a:endParaRPr lang="th-TH" sz="1200" b="0" i="0" u="none" strike="noStrike" err="1">
                        <a:solidFill>
                          <a:schemeClr val="tx1"/>
                        </a:solidFill>
                        <a:effectLst/>
                        <a:latin typeface="Prompt"/>
                        <a:cs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Confirm</a:t>
                      </a:r>
                      <a:endParaRPr lang="th-TH" sz="1200" b="0" i="0" u="none" strike="noStrike" err="1">
                        <a:solidFill>
                          <a:schemeClr val="tx1"/>
                        </a:solidFill>
                        <a:effectLst/>
                        <a:latin typeface="Prompt"/>
                        <a:cs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>
                          <a:solidFill>
                            <a:schemeClr val="tx1"/>
                          </a:solidFill>
                          <a:effectLst/>
                          <a:latin typeface="Prompt"/>
                          <a:cs typeface="Prompt"/>
                        </a:rPr>
                        <a:t>คุณเสาวนีย์ (คุณเตย)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48099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>
                        <a:solidFill>
                          <a:srgbClr val="00206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58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8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A0CB80-D04D-43CE-AE96-1816CECEE32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0E4C2-683A-4B6C-9AB6-06464E39E6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รายงานแผนการผลิตอีเทน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Rolling 12 Months</a:t>
            </a:r>
            <a:r>
              <a:rPr lang="th-TH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sz="2000" b="1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: 2. C2 Daily</a:t>
            </a:r>
            <a:endParaRPr lang="th-TH" b="1" dirty="0">
              <a:solidFill>
                <a:schemeClr val="dk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179F2-8705-4708-A246-B5E31E0D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818744"/>
            <a:ext cx="3000375" cy="588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852EC-F835-4527-A980-6773F716E80C}"/>
              </a:ext>
            </a:extLst>
          </p:cNvPr>
          <p:cNvSpPr txBox="1"/>
          <p:nvPr/>
        </p:nvSpPr>
        <p:spPr>
          <a:xfrm>
            <a:off x="5591944" y="2348880"/>
            <a:ext cx="4920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ตัวอย่างข้อมูลของรายงาน อ้างอ</a:t>
            </a:r>
            <a:r>
              <a:rPr lang="th-TH" sz="2000" dirty="0">
                <a:solidFill>
                  <a:schemeClr val="dk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ิ</a:t>
            </a:r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งจากไฟล์ แผนการผลิตอีเทน มิ.ย. 64_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Rolling 12 Months - Rev0_24May2021.xlsx</a:t>
            </a:r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Sheet : C2 Daily </a:t>
            </a:r>
            <a:r>
              <a:rPr lang="th-TH" sz="2000" b="0" i="0" kern="1200" dirty="0">
                <a:solidFill>
                  <a:schemeClr val="dk1"/>
                </a:solidFill>
                <a:effectLst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ตามเดือนต่างๆ</a:t>
            </a:r>
            <a:endParaRPr lang="en-US" sz="2000" b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284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17D4C-B5B6-465F-86D3-EA2099D3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60" y="908720"/>
            <a:ext cx="10992544" cy="5377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81C0B0-22A5-4746-B799-ABE76A74FFD2}"/>
              </a:ext>
            </a:extLst>
          </p:cNvPr>
          <p:cNvSpPr/>
          <p:nvPr/>
        </p:nvSpPr>
        <p:spPr>
          <a:xfrm>
            <a:off x="623392" y="980728"/>
            <a:ext cx="1296144" cy="3600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D7708-2E98-4DB8-8F6F-B38255691E8D}"/>
              </a:ext>
            </a:extLst>
          </p:cNvPr>
          <p:cNvSpPr txBox="1"/>
          <p:nvPr/>
        </p:nvSpPr>
        <p:spPr>
          <a:xfrm>
            <a:off x="633607" y="1063769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Ethane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CE30E-C93F-4D38-8BB2-23C693A9DFA5}"/>
              </a:ext>
            </a:extLst>
          </p:cNvPr>
          <p:cNvSpPr/>
          <p:nvPr/>
        </p:nvSpPr>
        <p:spPr>
          <a:xfrm>
            <a:off x="633607" y="1484784"/>
            <a:ext cx="1285929" cy="1440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A05AE-318F-40E9-9968-6229D75DD754}"/>
              </a:ext>
            </a:extLst>
          </p:cNvPr>
          <p:cNvSpPr txBox="1"/>
          <p:nvPr/>
        </p:nvSpPr>
        <p:spPr>
          <a:xfrm>
            <a:off x="633607" y="1476436"/>
            <a:ext cx="3265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</a:rPr>
              <a:t>C2 Monthly     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C2 Daily Feb 22     C2 Daily Mar 22     C2 Daily Apr 22      C2 Daily May 22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A1DE2-AA3D-4DAA-89D6-1A3C757F1191}"/>
              </a:ext>
            </a:extLst>
          </p:cNvPr>
          <p:cNvSpPr/>
          <p:nvPr/>
        </p:nvSpPr>
        <p:spPr>
          <a:xfrm>
            <a:off x="1127448" y="1988840"/>
            <a:ext cx="792088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CF015-137C-42E1-80DA-6F304C115BE0}"/>
              </a:ext>
            </a:extLst>
          </p:cNvPr>
          <p:cNvSpPr/>
          <p:nvPr/>
        </p:nvSpPr>
        <p:spPr>
          <a:xfrm>
            <a:off x="10776520" y="1124744"/>
            <a:ext cx="415270" cy="144016"/>
          </a:xfrm>
          <a:prstGeom prst="rect">
            <a:avLst/>
          </a:prstGeom>
          <a:solidFill>
            <a:srgbClr val="145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6E11-DEE2-4E18-9334-620274B4D6A7}"/>
              </a:ext>
            </a:extLst>
          </p:cNvPr>
          <p:cNvSpPr txBox="1"/>
          <p:nvPr/>
        </p:nvSpPr>
        <p:spPr>
          <a:xfrm>
            <a:off x="1127448" y="1943661"/>
            <a:ext cx="1260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Ethane Planning </a:t>
            </a:r>
            <a:r>
              <a:rPr lang="th-TH" sz="800" dirty="0">
                <a:solidFill>
                  <a:schemeClr val="bg1"/>
                </a:solidFill>
              </a:rPr>
              <a:t>เดือน </a:t>
            </a:r>
            <a:r>
              <a:rPr lang="en-US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FE288-9009-4D61-9455-ADD5CEA1A1C1}"/>
              </a:ext>
            </a:extLst>
          </p:cNvPr>
          <p:cNvSpPr/>
          <p:nvPr/>
        </p:nvSpPr>
        <p:spPr>
          <a:xfrm>
            <a:off x="839416" y="3284984"/>
            <a:ext cx="10352374" cy="30465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1CCA5-5B83-4577-A832-F7C115A24D93}"/>
              </a:ext>
            </a:extLst>
          </p:cNvPr>
          <p:cNvSpPr/>
          <p:nvPr/>
        </p:nvSpPr>
        <p:spPr>
          <a:xfrm>
            <a:off x="831187" y="2559319"/>
            <a:ext cx="1664413" cy="405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F8EFA-A831-46F6-B1FC-BFB528DD4F72}"/>
              </a:ext>
            </a:extLst>
          </p:cNvPr>
          <p:cNvSpPr txBox="1"/>
          <p:nvPr/>
        </p:nvSpPr>
        <p:spPr>
          <a:xfrm>
            <a:off x="10682630" y="1087734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Export Excel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ABDCE2-6F18-47D6-85F9-BAA7B82C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353352"/>
            <a:ext cx="10280366" cy="1552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0AEBD7-0FCE-4C54-B475-FA1C7A80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901040"/>
            <a:ext cx="2640707" cy="13898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B425F-FD5E-46D2-BFCF-17E5C92294CB}"/>
              </a:ext>
            </a:extLst>
          </p:cNvPr>
          <p:cNvSpPr txBox="1"/>
          <p:nvPr/>
        </p:nvSpPr>
        <p:spPr>
          <a:xfrm>
            <a:off x="893351" y="2473966"/>
            <a:ext cx="1460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Ethane Planning C2 Monthly</a:t>
            </a:r>
          </a:p>
        </p:txBody>
      </p:sp>
    </p:spTree>
    <p:extLst>
      <p:ext uri="{BB962C8B-B14F-4D97-AF65-F5344CB8AC3E}">
        <p14:creationId xmlns:p14="http://schemas.microsoft.com/office/powerpoint/2010/main" val="132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191618-C9A7-4A85-AF97-4855A7EB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836712"/>
            <a:ext cx="7612275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7A49D2-D759-4727-822E-7E4A58FBD8FE}"/>
              </a:ext>
            </a:extLst>
          </p:cNvPr>
          <p:cNvSpPr txBox="1"/>
          <p:nvPr/>
        </p:nvSpPr>
        <p:spPr>
          <a:xfrm>
            <a:off x="8184232" y="836712"/>
            <a:ext cx="391347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การแสดงข้อมูล จะแสดงเป็น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tab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ข้อมูลทั้งหมด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Tab Sheet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ได้แก่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C2 Monthly, C2 Daily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เดือนปัจจุบัน และ เดือนล่วงหน้าอีก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จำนวนวัน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30,31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ไม่ต้องแสดง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Default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ข้อมูลเดือนปัจจุบัน โดยใช้ข้อมูลจาก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ล่าสุด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การค้นหา สามารถค้นหาได้จาก เดือนปี และ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Rev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โดยการแสดงผลส่วน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Rev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ตามที่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allocation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excel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มาในรูปแบบ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 Sheet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เหมือนการแสดงบนหน้าจอ  </a:t>
            </a:r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หมายเหตุ  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ข้อมูลทีคำนวณให้ตามหน้า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web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ไม่มีการ </a:t>
            </a:r>
            <a:r>
              <a:rPr lang="en-US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Export </a:t>
            </a:r>
            <a:r>
              <a:rPr lang="th-TH" sz="1400" dirty="0">
                <a:solidFill>
                  <a:srgbClr val="145388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</a:t>
            </a:r>
          </a:p>
          <a:p>
            <a:pPr marL="342900" indent="-342900">
              <a:buFont typeface="+mj-lt"/>
              <a:buAutoNum type="arabicPeriod"/>
            </a:pP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**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จำนวนวันในแต่ละเดือนไม่ต้องแสดง</a:t>
            </a: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197264-9D2A-4709-A887-00B785581E9C}"/>
              </a:ext>
            </a:extLst>
          </p:cNvPr>
          <p:cNvSpPr/>
          <p:nvPr/>
        </p:nvSpPr>
        <p:spPr>
          <a:xfrm>
            <a:off x="191344" y="1124744"/>
            <a:ext cx="25922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9E30DD-5DF9-44D1-BDDE-C87B7E9EAEAE}"/>
              </a:ext>
            </a:extLst>
          </p:cNvPr>
          <p:cNvSpPr/>
          <p:nvPr/>
        </p:nvSpPr>
        <p:spPr>
          <a:xfrm>
            <a:off x="2495600" y="908720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10CCF1-540C-400D-AEBD-D7A047FEF3C2}"/>
              </a:ext>
            </a:extLst>
          </p:cNvPr>
          <p:cNvSpPr/>
          <p:nvPr/>
        </p:nvSpPr>
        <p:spPr>
          <a:xfrm>
            <a:off x="5559397" y="1484784"/>
            <a:ext cx="82463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288841-00E2-49AC-87A7-FEDF364D8BBC}"/>
              </a:ext>
            </a:extLst>
          </p:cNvPr>
          <p:cNvSpPr/>
          <p:nvPr/>
        </p:nvSpPr>
        <p:spPr>
          <a:xfrm>
            <a:off x="6388858" y="1520788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C52D75-223A-4AC0-8BC0-1CF389DCE8E4}"/>
              </a:ext>
            </a:extLst>
          </p:cNvPr>
          <p:cNvSpPr/>
          <p:nvPr/>
        </p:nvSpPr>
        <p:spPr>
          <a:xfrm>
            <a:off x="6951503" y="870712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243D3B-EAA4-49E3-84F3-3B1906552A38}"/>
              </a:ext>
            </a:extLst>
          </p:cNvPr>
          <p:cNvSpPr/>
          <p:nvPr/>
        </p:nvSpPr>
        <p:spPr>
          <a:xfrm>
            <a:off x="6706201" y="908720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ABE375-5028-4760-9A14-561F08B023AC}"/>
              </a:ext>
            </a:extLst>
          </p:cNvPr>
          <p:cNvSpPr/>
          <p:nvPr/>
        </p:nvSpPr>
        <p:spPr>
          <a:xfrm>
            <a:off x="7438659" y="870712"/>
            <a:ext cx="44779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479EF6-394D-4CD2-B1C5-A8624FD6E4B4}"/>
              </a:ext>
            </a:extLst>
          </p:cNvPr>
          <p:cNvSpPr/>
          <p:nvPr/>
        </p:nvSpPr>
        <p:spPr>
          <a:xfrm>
            <a:off x="7627809" y="679587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42291-4E75-4742-921D-4CAC024DC240}"/>
              </a:ext>
            </a:extLst>
          </p:cNvPr>
          <p:cNvSpPr txBox="1"/>
          <p:nvPr/>
        </p:nvSpPr>
        <p:spPr>
          <a:xfrm>
            <a:off x="5087888" y="5301208"/>
            <a:ext cx="628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ชื่อรายงานบนเวบขอเป็น </a:t>
            </a:r>
            <a:r>
              <a:rPr lang="en-US" dirty="0"/>
              <a:t>C2 Ability to GC</a:t>
            </a:r>
          </a:p>
        </p:txBody>
      </p:sp>
    </p:spTree>
    <p:extLst>
      <p:ext uri="{BB962C8B-B14F-4D97-AF65-F5344CB8AC3E}">
        <p14:creationId xmlns:p14="http://schemas.microsoft.com/office/powerpoint/2010/main" val="190974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4C4C6-CCE7-4433-8C0D-6FDC40FC05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8FC260-7621-40CE-A82D-0F764BBB5097}"/>
              </a:ext>
            </a:extLst>
          </p:cNvPr>
          <p:cNvSpPr txBox="1">
            <a:spLocks/>
          </p:cNvSpPr>
          <p:nvPr/>
        </p:nvSpPr>
        <p:spPr>
          <a:xfrm>
            <a:off x="511186" y="18375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interaction and design</a:t>
            </a:r>
            <a:r>
              <a:rPr lang="th-TH" dirty="0"/>
              <a:t> </a:t>
            </a:r>
            <a:r>
              <a:rPr lang="en-US" dirty="0"/>
              <a:t>– Report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191618-C9A7-4A85-AF97-4855A7EB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836712"/>
            <a:ext cx="7612275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7A49D2-D759-4727-822E-7E4A58FBD8FE}"/>
              </a:ext>
            </a:extLst>
          </p:cNvPr>
          <p:cNvSpPr txBox="1"/>
          <p:nvPr/>
        </p:nvSpPr>
        <p:spPr>
          <a:xfrm>
            <a:off x="8184232" y="836712"/>
            <a:ext cx="3913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รายละเอียดของรายงาน</a:t>
            </a:r>
          </a:p>
          <a:p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 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ส่วนหมายเหตุที่แสดงในรายงานจะมาจาก ข้อมูลหน้าจอ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Ability Rayong </a:t>
            </a:r>
            <a:r>
              <a:rPr lang="th-TH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ในส่วน </a:t>
            </a:r>
            <a:r>
              <a:rPr lang="en-US" sz="1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Remark </a:t>
            </a:r>
            <a:endParaRPr lang="th-TH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1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197264-9D2A-4709-A887-00B785581E9C}"/>
              </a:ext>
            </a:extLst>
          </p:cNvPr>
          <p:cNvSpPr/>
          <p:nvPr/>
        </p:nvSpPr>
        <p:spPr>
          <a:xfrm>
            <a:off x="487039" y="3585796"/>
            <a:ext cx="2080569" cy="1355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9E30DD-5DF9-44D1-BDDE-C87B7E9EAEAE}"/>
              </a:ext>
            </a:extLst>
          </p:cNvPr>
          <p:cNvSpPr/>
          <p:nvPr/>
        </p:nvSpPr>
        <p:spPr>
          <a:xfrm>
            <a:off x="2575271" y="3585796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5B9F5-81B5-4CC7-87E6-66B3327D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60" b="32717"/>
          <a:stretch/>
        </p:blipFill>
        <p:spPr>
          <a:xfrm>
            <a:off x="3215680" y="3902837"/>
            <a:ext cx="4968552" cy="291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54BA99-84C1-41B3-8C58-C94C51D31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810" y="5514599"/>
            <a:ext cx="704850" cy="238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064AE8-8E70-46FB-950F-254D5A734849}"/>
              </a:ext>
            </a:extLst>
          </p:cNvPr>
          <p:cNvSpPr/>
          <p:nvPr/>
        </p:nvSpPr>
        <p:spPr>
          <a:xfrm>
            <a:off x="4117215" y="5546690"/>
            <a:ext cx="610634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BCD1B-47DC-4E2A-B41D-43E992BCD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050" y="4087508"/>
            <a:ext cx="3766656" cy="254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805B087-2B13-4786-BA9C-E78B5C8FE36B}"/>
              </a:ext>
            </a:extLst>
          </p:cNvPr>
          <p:cNvSpPr/>
          <p:nvPr/>
        </p:nvSpPr>
        <p:spPr>
          <a:xfrm>
            <a:off x="7680176" y="5445224"/>
            <a:ext cx="864096" cy="33959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F79A8AE-53A1-4991-A97D-95D8900B8A7E}"/>
              </a:ext>
            </a:extLst>
          </p:cNvPr>
          <p:cNvSpPr/>
          <p:nvPr/>
        </p:nvSpPr>
        <p:spPr>
          <a:xfrm>
            <a:off x="2783632" y="4653136"/>
            <a:ext cx="504056" cy="38628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88562"/>
      </p:ext>
    </p:extLst>
  </p:cSld>
  <p:clrMapOvr>
    <a:masterClrMapping/>
  </p:clrMapOvr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02FAAEF2B9C4AAFE4F573C7FF3766" ma:contentTypeVersion="6" ma:contentTypeDescription="Create a new document." ma:contentTypeScope="" ma:versionID="eb19d36ef397d9c04f1f5fa12faf0930">
  <xsd:schema xmlns:xsd="http://www.w3.org/2001/XMLSchema" xmlns:xs="http://www.w3.org/2001/XMLSchema" xmlns:p="http://schemas.microsoft.com/office/2006/metadata/properties" xmlns:ns2="0d64ddb3-06c9-48b3-bf66-a7bef03e068e" targetNamespace="http://schemas.microsoft.com/office/2006/metadata/properties" ma:root="true" ma:fieldsID="69dbb53972fa1f73a9bd489ab3df26a4" ns2:_="">
    <xsd:import namespace="0d64ddb3-06c9-48b3-bf66-a7bef03e068e"/>
    <xsd:element name="properties">
      <xsd:complexType>
        <xsd:sequence>
          <xsd:element name="documentManagement">
            <xsd:complexType>
              <xsd:all>
                <xsd:element ref="ns2:Department"/>
                <xsd:element ref="ns2:Compliance"/>
                <xsd:element ref="ns2:EffectiveDate"/>
                <xsd:element ref="ns2:_x0e2b__x0e21__x0e32__x0e22__x0e40__x0e2b__x0e15__x0e38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4ddb3-06c9-48b3-bf66-a7bef03e068e" elementFormDefault="qualified">
    <xsd:import namespace="http://schemas.microsoft.com/office/2006/documentManagement/types"/>
    <xsd:import namespace="http://schemas.microsoft.com/office/infopath/2007/PartnerControls"/>
    <xsd:element name="Department" ma:index="8" ma:displayName="Department" ma:format="Dropdown" ma:internalName="Department">
      <xsd:simpleType>
        <xsd:restriction base="dms:Choice">
          <xsd:enumeration value="AOU"/>
          <xsd:enumeration value="APR"/>
          <xsd:enumeration value="ATA"/>
          <xsd:enumeration value="CLS"/>
          <xsd:enumeration value="CRS"/>
          <xsd:enumeration value="CSB"/>
          <xsd:enumeration value="CSM"/>
          <xsd:enumeration value="CSO"/>
          <xsd:enumeration value="IFM"/>
          <xsd:enumeration value="PD"/>
          <xsd:enumeration value="PPE"/>
          <xsd:enumeration value="SC"/>
          <xsd:enumeration value="SCO"/>
          <xsd:enumeration value="SCP"/>
          <xsd:enumeration value="SD"/>
          <xsd:enumeration value="SDI"/>
          <xsd:enumeration value="SDO"/>
          <xsd:enumeration value="SDP"/>
          <xsd:enumeration value="SES"/>
        </xsd:restriction>
      </xsd:simpleType>
    </xsd:element>
    <xsd:element name="Compliance" ma:index="9" ma:displayName="Compliance" ma:default="" ma:format="Dropdown" ma:internalName="Compliance">
      <xsd:simpleType>
        <xsd:union memberTypes="dms:Text">
          <xsd:simpleType>
            <xsd:restriction base="dms:Choice">
              <xsd:enumeration value="ISO 20000"/>
              <xsd:enumeration value="ISO 27001"/>
              <xsd:enumeration value="General"/>
              <xsd:enumeration value="CMMI"/>
            </xsd:restriction>
          </xsd:simpleType>
        </xsd:union>
      </xsd:simpleType>
    </xsd:element>
    <xsd:element name="EffectiveDate" ma:index="10" ma:displayName="EffectiveDate(yyyy/mm/dd)" ma:default="" ma:internalName="EffectiveDate">
      <xsd:simpleType>
        <xsd:restriction base="dms:Text">
          <xsd:maxLength value="255"/>
        </xsd:restriction>
      </xsd:simpleType>
    </xsd:element>
    <xsd:element name="_x0e2b__x0e21__x0e32__x0e22__x0e40__x0e2b__x0e15__x0e38_" ma:index="11" nillable="true" ma:displayName="หมายเหตุ" ma:internalName="_x0e2b__x0e21__x0e32__x0e22__x0e40__x0e2b__x0e15__x0e38_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liance xmlns="0d64ddb3-06c9-48b3-bf66-a7bef03e068e">General</Compliance>
    <_x0e2b__x0e21__x0e32__x0e22__x0e40__x0e2b__x0e15__x0e38_ xmlns="0d64ddb3-06c9-48b3-bf66-a7bef03e068e" xsi:nil="true"/>
    <EffectiveDate xmlns="0d64ddb3-06c9-48b3-bf66-a7bef03e068e">2562/01/22</EffectiveDate>
    <Department xmlns="0d64ddb3-06c9-48b3-bf66-a7bef03e068e">PD</Departm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6C62A8-8B91-4094-A301-D6EF81C18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4ddb3-06c9-48b3-bf66-a7bef03e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5BE8D-C122-416F-AC77-870AD89687F8}">
  <ds:schemaRefs>
    <ds:schemaRef ds:uri="http://schemas.openxmlformats.org/package/2006/metadata/core-properties"/>
    <ds:schemaRef ds:uri="http://purl.org/dc/dcmitype/"/>
    <ds:schemaRef ds:uri="0d64ddb3-06c9-48b3-bf66-a7bef03e068e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PTT Digital Template 2017 V1</Template>
  <TotalTime>6678</TotalTime>
  <Words>3637</Words>
  <Application>Microsoft Office PowerPoint</Application>
  <PresentationFormat>Widescreen</PresentationFormat>
  <Paragraphs>541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Prompt</vt:lpstr>
      <vt:lpstr>Tahoma</vt:lpstr>
      <vt:lpstr>TH Sarabun New</vt:lpstr>
      <vt:lpstr>PTT Digital Template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 Ngaongam</dc:creator>
  <cp:lastModifiedBy>Chalida Jitprasert</cp:lastModifiedBy>
  <cp:revision>351</cp:revision>
  <cp:lastPrinted>2022-06-07T06:29:01Z</cp:lastPrinted>
  <dcterms:created xsi:type="dcterms:W3CDTF">2018-01-12T05:19:24Z</dcterms:created>
  <dcterms:modified xsi:type="dcterms:W3CDTF">2022-06-07T18:11:17Z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0x0101008FD02FAAEF2B9C4AAFE4F573C7FF3766</vt:lpwstr>
  </property>
  <property fmtid="{D5CDD505-2E9C-101B-9397-08002B2CF9AE}" pid="3" name="TemplateUrl">
    <vt:lpwstr/>
  </property>
</Properties>
</file>